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7" name="Shape 117"/>
          <p:cNvSpPr/>
          <p:nvPr>
            <p:ph type="sldImg"/>
          </p:nvPr>
        </p:nvSpPr>
        <p:spPr>
          <a:xfrm>
            <a:off x="1143000" y="685800"/>
            <a:ext cx="4572000" cy="3429000"/>
          </a:xfrm>
          <a:prstGeom prst="rect">
            <a:avLst/>
          </a:prstGeom>
        </p:spPr>
        <p:txBody>
          <a:bodyPr/>
          <a:lstStyle/>
          <a:p>
            <a:pPr/>
          </a:p>
        </p:txBody>
      </p:sp>
      <p:sp>
        <p:nvSpPr>
          <p:cNvPr id="118" name="Shape 11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9 master">
    <p:bg>
      <p:bgPr>
        <a:solidFill>
          <a:srgbClr val="000000"/>
        </a:solidFill>
      </p:bgPr>
    </p:bg>
    <p:spTree>
      <p:nvGrpSpPr>
        <p:cNvPr id="1" name=""/>
        <p:cNvGrpSpPr/>
        <p:nvPr/>
      </p:nvGrpSpPr>
      <p:grpSpPr>
        <a:xfrm>
          <a:off x="0" y="0"/>
          <a:ext cx="0" cy="0"/>
          <a:chOff x="0" y="0"/>
          <a:chExt cx="0" cy="0"/>
        </a:xfrm>
      </p:grpSpPr>
      <p:pic>
        <p:nvPicPr>
          <p:cNvPr id="9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99" name="Shape 0"/>
          <p:cNvSpPr/>
          <p:nvPr/>
        </p:nvSpPr>
        <p:spPr>
          <a:xfrm>
            <a:off x="0" y="0"/>
            <a:ext cx="14630400" cy="8229600"/>
          </a:xfrm>
          <a:prstGeom prst="rect">
            <a:avLst/>
          </a:prstGeom>
          <a:solidFill>
            <a:srgbClr val="FFFFFF"/>
          </a:solidFill>
          <a:ln w="12700">
            <a:miter lim="400000"/>
          </a:ln>
        </p:spPr>
        <p:txBody>
          <a:bodyPr lIns="45719" rIns="45719"/>
          <a:lstStyle/>
          <a:p>
            <a:pPr/>
          </a:p>
        </p:txBody>
      </p:sp>
      <p:pic>
        <p:nvPicPr>
          <p:cNvPr id="10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0 master">
    <p:bg>
      <p:bgPr>
        <a:solidFill>
          <a:srgbClr val="000000"/>
        </a:solidFill>
      </p:bgPr>
    </p:bg>
    <p:spTree>
      <p:nvGrpSpPr>
        <p:cNvPr id="1" name=""/>
        <p:cNvGrpSpPr/>
        <p:nvPr/>
      </p:nvGrpSpPr>
      <p:grpSpPr>
        <a:xfrm>
          <a:off x="0" y="0"/>
          <a:ext cx="0" cy="0"/>
          <a:chOff x="0" y="0"/>
          <a:chExt cx="0" cy="0"/>
        </a:xfrm>
      </p:grpSpPr>
      <p:pic>
        <p:nvPicPr>
          <p:cNvPr id="10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109" name="Shape 0"/>
          <p:cNvSpPr/>
          <p:nvPr/>
        </p:nvSpPr>
        <p:spPr>
          <a:xfrm>
            <a:off x="0" y="0"/>
            <a:ext cx="14630400" cy="8229600"/>
          </a:xfrm>
          <a:prstGeom prst="rect">
            <a:avLst/>
          </a:prstGeom>
          <a:solidFill>
            <a:srgbClr val="FFFFFF"/>
          </a:solidFill>
          <a:ln w="12700">
            <a:miter lim="400000"/>
          </a:ln>
        </p:spPr>
        <p:txBody>
          <a:bodyPr lIns="45719" rIns="45719"/>
          <a:lstStyle/>
          <a:p>
            <a:pPr/>
          </a:p>
        </p:txBody>
      </p:sp>
      <p:pic>
        <p:nvPicPr>
          <p:cNvPr id="11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 master">
    <p:bg>
      <p:bgPr>
        <a:solidFill>
          <a:srgbClr val="000000"/>
        </a:solidFill>
      </p:bgPr>
    </p:bg>
    <p:spTree>
      <p:nvGrpSpPr>
        <p:cNvPr id="1" name=""/>
        <p:cNvGrpSpPr/>
        <p:nvPr/>
      </p:nvGrpSpPr>
      <p:grpSpPr>
        <a:xfrm>
          <a:off x="0" y="0"/>
          <a:ext cx="0" cy="0"/>
          <a:chOff x="0" y="0"/>
          <a:chExt cx="0" cy="0"/>
        </a:xfrm>
      </p:grpSpPr>
      <p:pic>
        <p:nvPicPr>
          <p:cNvPr id="1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19" name="Shape 0"/>
          <p:cNvSpPr/>
          <p:nvPr/>
        </p:nvSpPr>
        <p:spPr>
          <a:xfrm>
            <a:off x="0" y="0"/>
            <a:ext cx="14630400" cy="8229600"/>
          </a:xfrm>
          <a:prstGeom prst="rect">
            <a:avLst/>
          </a:prstGeom>
          <a:solidFill>
            <a:srgbClr val="FFFFFF"/>
          </a:solidFill>
          <a:ln w="12700">
            <a:miter lim="400000"/>
          </a:ln>
        </p:spPr>
        <p:txBody>
          <a:bodyPr lIns="45719" rIns="45719"/>
          <a:lstStyle/>
          <a:p>
            <a:pPr/>
          </a:p>
        </p:txBody>
      </p:sp>
      <p:pic>
        <p:nvPicPr>
          <p:cNvPr id="2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2 master">
    <p:bg>
      <p:bgPr>
        <a:solidFill>
          <a:srgbClr val="000000"/>
        </a:solidFill>
      </p:bgPr>
    </p:bg>
    <p:spTree>
      <p:nvGrpSpPr>
        <p:cNvPr id="1" name=""/>
        <p:cNvGrpSpPr/>
        <p:nvPr/>
      </p:nvGrpSpPr>
      <p:grpSpPr>
        <a:xfrm>
          <a:off x="0" y="0"/>
          <a:ext cx="0" cy="0"/>
          <a:chOff x="0" y="0"/>
          <a:chExt cx="0" cy="0"/>
        </a:xfrm>
      </p:grpSpPr>
      <p:pic>
        <p:nvPicPr>
          <p:cNvPr id="2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29" name="Shape 0"/>
          <p:cNvSpPr/>
          <p:nvPr/>
        </p:nvSpPr>
        <p:spPr>
          <a:xfrm>
            <a:off x="0" y="0"/>
            <a:ext cx="14630400" cy="8229600"/>
          </a:xfrm>
          <a:prstGeom prst="rect">
            <a:avLst/>
          </a:prstGeom>
          <a:solidFill>
            <a:srgbClr val="FFFFFF"/>
          </a:solidFill>
          <a:ln w="12700">
            <a:miter lim="400000"/>
          </a:ln>
        </p:spPr>
        <p:txBody>
          <a:bodyPr lIns="45719" rIns="45719"/>
          <a:lstStyle/>
          <a:p>
            <a:pPr/>
          </a:p>
        </p:txBody>
      </p:sp>
      <p:pic>
        <p:nvPicPr>
          <p:cNvPr id="3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3 master">
    <p:bg>
      <p:bgPr>
        <a:solidFill>
          <a:srgbClr val="000000"/>
        </a:solidFill>
      </p:bgPr>
    </p:bg>
    <p:spTree>
      <p:nvGrpSpPr>
        <p:cNvPr id="1" name=""/>
        <p:cNvGrpSpPr/>
        <p:nvPr/>
      </p:nvGrpSpPr>
      <p:grpSpPr>
        <a:xfrm>
          <a:off x="0" y="0"/>
          <a:ext cx="0" cy="0"/>
          <a:chOff x="0" y="0"/>
          <a:chExt cx="0" cy="0"/>
        </a:xfrm>
      </p:grpSpPr>
      <p:pic>
        <p:nvPicPr>
          <p:cNvPr id="3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39" name="Shape 0"/>
          <p:cNvSpPr/>
          <p:nvPr/>
        </p:nvSpPr>
        <p:spPr>
          <a:xfrm>
            <a:off x="0" y="0"/>
            <a:ext cx="14630400" cy="8229600"/>
          </a:xfrm>
          <a:prstGeom prst="rect">
            <a:avLst/>
          </a:prstGeom>
          <a:solidFill>
            <a:srgbClr val="FFFFFF"/>
          </a:solidFill>
          <a:ln w="12700">
            <a:miter lim="400000"/>
          </a:ln>
        </p:spPr>
        <p:txBody>
          <a:bodyPr lIns="45719" rIns="45719"/>
          <a:lstStyle/>
          <a:p>
            <a:pPr/>
          </a:p>
        </p:txBody>
      </p:sp>
      <p:pic>
        <p:nvPicPr>
          <p:cNvPr id="4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4 master">
    <p:bg>
      <p:bgPr>
        <a:solidFill>
          <a:srgbClr val="000000"/>
        </a:solidFill>
      </p:bgPr>
    </p:bg>
    <p:spTree>
      <p:nvGrpSpPr>
        <p:cNvPr id="1" name=""/>
        <p:cNvGrpSpPr/>
        <p:nvPr/>
      </p:nvGrpSpPr>
      <p:grpSpPr>
        <a:xfrm>
          <a:off x="0" y="0"/>
          <a:ext cx="0" cy="0"/>
          <a:chOff x="0" y="0"/>
          <a:chExt cx="0" cy="0"/>
        </a:xfrm>
      </p:grpSpPr>
      <p:pic>
        <p:nvPicPr>
          <p:cNvPr id="4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49" name="Shape 0"/>
          <p:cNvSpPr/>
          <p:nvPr/>
        </p:nvSpPr>
        <p:spPr>
          <a:xfrm>
            <a:off x="0" y="0"/>
            <a:ext cx="14630400" cy="8229600"/>
          </a:xfrm>
          <a:prstGeom prst="rect">
            <a:avLst/>
          </a:prstGeom>
          <a:solidFill>
            <a:srgbClr val="FFFFFF"/>
          </a:solidFill>
          <a:ln w="12700">
            <a:miter lim="400000"/>
          </a:ln>
        </p:spPr>
        <p:txBody>
          <a:bodyPr lIns="45719" rIns="45719"/>
          <a:lstStyle/>
          <a:p>
            <a:pPr/>
          </a:p>
        </p:txBody>
      </p:sp>
      <p:pic>
        <p:nvPicPr>
          <p:cNvPr id="5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5 master">
    <p:bg>
      <p:bgPr>
        <a:solidFill>
          <a:srgbClr val="000000"/>
        </a:solidFill>
      </p:bgPr>
    </p:bg>
    <p:spTree>
      <p:nvGrpSpPr>
        <p:cNvPr id="1" name=""/>
        <p:cNvGrpSpPr/>
        <p:nvPr/>
      </p:nvGrpSpPr>
      <p:grpSpPr>
        <a:xfrm>
          <a:off x="0" y="0"/>
          <a:ext cx="0" cy="0"/>
          <a:chOff x="0" y="0"/>
          <a:chExt cx="0" cy="0"/>
        </a:xfrm>
      </p:grpSpPr>
      <p:pic>
        <p:nvPicPr>
          <p:cNvPr id="5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59" name="Shape 0"/>
          <p:cNvSpPr/>
          <p:nvPr/>
        </p:nvSpPr>
        <p:spPr>
          <a:xfrm>
            <a:off x="0" y="0"/>
            <a:ext cx="14630400" cy="8229600"/>
          </a:xfrm>
          <a:prstGeom prst="rect">
            <a:avLst/>
          </a:prstGeom>
          <a:solidFill>
            <a:srgbClr val="FFFFFF"/>
          </a:solidFill>
          <a:ln w="12700">
            <a:miter lim="400000"/>
          </a:ln>
        </p:spPr>
        <p:txBody>
          <a:bodyPr lIns="45719" rIns="45719"/>
          <a:lstStyle/>
          <a:p>
            <a:pPr/>
          </a:p>
        </p:txBody>
      </p:sp>
      <p:pic>
        <p:nvPicPr>
          <p:cNvPr id="6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6 master">
    <p:bg>
      <p:bgPr>
        <a:solidFill>
          <a:srgbClr val="000000"/>
        </a:solidFill>
      </p:bgPr>
    </p:bg>
    <p:spTree>
      <p:nvGrpSpPr>
        <p:cNvPr id="1" name=""/>
        <p:cNvGrpSpPr/>
        <p:nvPr/>
      </p:nvGrpSpPr>
      <p:grpSpPr>
        <a:xfrm>
          <a:off x="0" y="0"/>
          <a:ext cx="0" cy="0"/>
          <a:chOff x="0" y="0"/>
          <a:chExt cx="0" cy="0"/>
        </a:xfrm>
      </p:grpSpPr>
      <p:pic>
        <p:nvPicPr>
          <p:cNvPr id="6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69" name="Shape 0"/>
          <p:cNvSpPr/>
          <p:nvPr/>
        </p:nvSpPr>
        <p:spPr>
          <a:xfrm>
            <a:off x="0" y="0"/>
            <a:ext cx="14630400" cy="8229600"/>
          </a:xfrm>
          <a:prstGeom prst="rect">
            <a:avLst/>
          </a:prstGeom>
          <a:solidFill>
            <a:srgbClr val="FFFFFF"/>
          </a:solidFill>
          <a:ln w="12700">
            <a:miter lim="400000"/>
          </a:ln>
        </p:spPr>
        <p:txBody>
          <a:bodyPr lIns="45719" rIns="45719"/>
          <a:lstStyle/>
          <a:p>
            <a:pPr/>
          </a:p>
        </p:txBody>
      </p:sp>
      <p:pic>
        <p:nvPicPr>
          <p:cNvPr id="7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7 master">
    <p:bg>
      <p:bgPr>
        <a:solidFill>
          <a:srgbClr val="000000"/>
        </a:solidFill>
      </p:bgPr>
    </p:bg>
    <p:spTree>
      <p:nvGrpSpPr>
        <p:cNvPr id="1" name=""/>
        <p:cNvGrpSpPr/>
        <p:nvPr/>
      </p:nvGrpSpPr>
      <p:grpSpPr>
        <a:xfrm>
          <a:off x="0" y="0"/>
          <a:ext cx="0" cy="0"/>
          <a:chOff x="0" y="0"/>
          <a:chExt cx="0" cy="0"/>
        </a:xfrm>
      </p:grpSpPr>
      <p:pic>
        <p:nvPicPr>
          <p:cNvPr id="7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79" name="Shape 0"/>
          <p:cNvSpPr/>
          <p:nvPr/>
        </p:nvSpPr>
        <p:spPr>
          <a:xfrm>
            <a:off x="0" y="0"/>
            <a:ext cx="14630400" cy="8229600"/>
          </a:xfrm>
          <a:prstGeom prst="rect">
            <a:avLst/>
          </a:prstGeom>
          <a:solidFill>
            <a:srgbClr val="FFFFFF"/>
          </a:solidFill>
          <a:ln w="12700">
            <a:miter lim="400000"/>
          </a:ln>
        </p:spPr>
        <p:txBody>
          <a:bodyPr lIns="45719" rIns="45719"/>
          <a:lstStyle/>
          <a:p>
            <a:pPr/>
          </a:p>
        </p:txBody>
      </p:sp>
      <p:pic>
        <p:nvPicPr>
          <p:cNvPr id="8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8 master">
    <p:bg>
      <p:bgPr>
        <a:solidFill>
          <a:srgbClr val="000000"/>
        </a:solidFill>
      </p:bgPr>
    </p:bg>
    <p:spTree>
      <p:nvGrpSpPr>
        <p:cNvPr id="1" name=""/>
        <p:cNvGrpSpPr/>
        <p:nvPr/>
      </p:nvGrpSpPr>
      <p:grpSpPr>
        <a:xfrm>
          <a:off x="0" y="0"/>
          <a:ext cx="0" cy="0"/>
          <a:chOff x="0" y="0"/>
          <a:chExt cx="0" cy="0"/>
        </a:xfrm>
      </p:grpSpPr>
      <p:pic>
        <p:nvPicPr>
          <p:cNvPr id="8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89" name="Shape 0"/>
          <p:cNvSpPr/>
          <p:nvPr/>
        </p:nvSpPr>
        <p:spPr>
          <a:xfrm>
            <a:off x="0" y="0"/>
            <a:ext cx="14630400" cy="8229600"/>
          </a:xfrm>
          <a:prstGeom prst="rect">
            <a:avLst/>
          </a:prstGeom>
          <a:solidFill>
            <a:srgbClr val="FFFFFF"/>
          </a:solidFill>
          <a:ln w="12700">
            <a:miter lim="400000"/>
          </a:ln>
        </p:spPr>
        <p:txBody>
          <a:bodyPr lIns="45719" rIns="45719"/>
          <a:lstStyle/>
          <a:p>
            <a:pPr/>
          </a:p>
        </p:txBody>
      </p:sp>
      <p:pic>
        <p:nvPicPr>
          <p:cNvPr id="9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731519" y="110489"/>
            <a:ext cx="13167362" cy="1809751"/>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731519" y="1920239"/>
            <a:ext cx="13167362" cy="6309362"/>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7071359" y="7408544"/>
            <a:ext cx="3413761" cy="438151"/>
          </a:xfrm>
          <a:prstGeom prst="rect">
            <a:avLst/>
          </a:prstGeom>
          <a:ln w="12700">
            <a:miter lim="400000"/>
          </a:ln>
        </p:spPr>
        <p:txBody>
          <a:bodyPr wrap="none" lIns="45719" rIns="45719" anchor="ctr">
            <a:spAutoFit/>
          </a:bodyPr>
          <a:lstStyle>
            <a:lvl1pPr algn="r">
              <a:defRPr sz="1200">
                <a:latin typeface="+mn-lt"/>
                <a:ea typeface="+mn-ea"/>
                <a:cs typeface="+mn-cs"/>
                <a:sym typeface="Helvetic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image" Target="../media/image1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0" name="Image 0" descr="Image 0"/>
          <p:cNvPicPr>
            <a:picLocks noChangeAspect="1"/>
          </p:cNvPicPr>
          <p:nvPr/>
        </p:nvPicPr>
        <p:blipFill>
          <a:blip r:embed="rId2">
            <a:extLst/>
          </a:blip>
          <a:stretch>
            <a:fillRect/>
          </a:stretch>
        </p:blipFill>
        <p:spPr>
          <a:xfrm>
            <a:off x="-82892" y="-1"/>
            <a:ext cx="5760721" cy="8229601"/>
          </a:xfrm>
          <a:prstGeom prst="rect">
            <a:avLst/>
          </a:prstGeom>
          <a:ln w="12700">
            <a:miter lim="400000"/>
          </a:ln>
        </p:spPr>
      </p:pic>
      <p:sp>
        <p:nvSpPr>
          <p:cNvPr id="121" name="Text 0"/>
          <p:cNvSpPr txBox="1"/>
          <p:nvPr/>
        </p:nvSpPr>
        <p:spPr>
          <a:xfrm>
            <a:off x="6244709" y="2211823"/>
            <a:ext cx="7627382" cy="12340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4900"/>
              </a:lnSpc>
              <a:defRPr b="1" sz="3900">
                <a:solidFill>
                  <a:srgbClr val="2E3C4E"/>
                </a:solidFill>
                <a:latin typeface="Barlow Bold"/>
                <a:ea typeface="Barlow Bold"/>
                <a:cs typeface="Barlow Bold"/>
                <a:sym typeface="Barlow Bold"/>
              </a:defRPr>
            </a:lvl1pPr>
          </a:lstStyle>
          <a:p>
            <a:pPr/>
            <a:r>
              <a:t>Lost and Found Data Analysis - NITJ</a:t>
            </a:r>
          </a:p>
        </p:txBody>
      </p:sp>
      <p:sp>
        <p:nvSpPr>
          <p:cNvPr id="122" name="Text 1"/>
          <p:cNvSpPr txBox="1"/>
          <p:nvPr/>
        </p:nvSpPr>
        <p:spPr>
          <a:xfrm>
            <a:off x="6244709" y="3743206"/>
            <a:ext cx="7627382" cy="182041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a:solidFill>
                  <a:srgbClr val="384653"/>
                </a:solidFill>
                <a:latin typeface="Montserrat"/>
                <a:ea typeface="Montserrat"/>
                <a:cs typeface="Montserrat"/>
                <a:sym typeface="Montserrat"/>
              </a:defRPr>
            </a:lvl1pPr>
          </a:lstStyle>
          <a:p>
            <a:pPr/>
            <a:r>
              <a:t>A comprehensive analysis of lost-item reports and student survey responses at NITJ. This deck summarizes frequency, common items, departmental hotspots, recovery outcomes, monthly patterns, and actionable recommendations for a centralized lost-and-found system to improve student experience and campus accountability.</a:t>
            </a:r>
          </a:p>
        </p:txBody>
      </p:sp>
      <p:sp>
        <p:nvSpPr>
          <p:cNvPr id="123" name="Made by Sohit Kumar &amp;                  Stanzin Druksel…"/>
          <p:cNvSpPr txBox="1"/>
          <p:nvPr/>
        </p:nvSpPr>
        <p:spPr>
          <a:xfrm>
            <a:off x="8027578" y="5995079"/>
            <a:ext cx="2902258" cy="9172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Made by Sohit Kumar &amp;</a:t>
            </a:r>
            <a:br/>
            <a:r>
              <a:t>                 Stanzin Druksel</a:t>
            </a:r>
          </a:p>
          <a:p>
            <a:pPr/>
            <a:r>
              <a:t>Submitted to Dr. Jagdeep Kaur</a:t>
            </a:r>
          </a:p>
        </p:txBody>
      </p:sp>
      <p:pic>
        <p:nvPicPr>
          <p:cNvPr id="124" name="pasted-movie.png" descr="pasted-movie.png"/>
          <p:cNvPicPr>
            <a:picLocks noChangeAspect="1"/>
          </p:cNvPicPr>
          <p:nvPr/>
        </p:nvPicPr>
        <p:blipFill>
          <a:blip r:embed="rId3">
            <a:extLst/>
          </a:blip>
          <a:stretch>
            <a:fillRect/>
          </a:stretch>
        </p:blipFill>
        <p:spPr>
          <a:xfrm>
            <a:off x="8867370" y="216371"/>
            <a:ext cx="1585558" cy="1549523"/>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Text 0"/>
          <p:cNvSpPr txBox="1"/>
          <p:nvPr/>
        </p:nvSpPr>
        <p:spPr>
          <a:xfrm>
            <a:off x="633769" y="435768"/>
            <a:ext cx="6696219" cy="32549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b="1" sz="2100">
                <a:solidFill>
                  <a:srgbClr val="2E3C4E"/>
                </a:solidFill>
                <a:latin typeface="Barlow Bold"/>
                <a:ea typeface="Barlow Bold"/>
                <a:cs typeface="Barlow Bold"/>
                <a:sym typeface="Barlow Bold"/>
              </a:defRPr>
            </a:lvl1pPr>
          </a:lstStyle>
          <a:p>
            <a:pPr/>
            <a:r>
              <a:t>Category vs. Month — Patterns &amp; Recommendations</a:t>
            </a:r>
          </a:p>
        </p:txBody>
      </p:sp>
      <p:sp>
        <p:nvSpPr>
          <p:cNvPr id="199" name="Shape 11"/>
          <p:cNvSpPr/>
          <p:nvPr/>
        </p:nvSpPr>
        <p:spPr>
          <a:xfrm>
            <a:off x="633769" y="5770520"/>
            <a:ext cx="6629877" cy="102990"/>
          </a:xfrm>
          <a:prstGeom prst="roundRect">
            <a:avLst>
              <a:gd name="adj" fmla="val 50000"/>
            </a:avLst>
          </a:prstGeom>
          <a:solidFill>
            <a:srgbClr val="D4E9F7"/>
          </a:solidFill>
          <a:ln w="7620">
            <a:solidFill>
              <a:srgbClr val="BACFDD"/>
            </a:solidFill>
          </a:ln>
        </p:spPr>
        <p:txBody>
          <a:bodyPr lIns="45719" rIns="45719"/>
          <a:lstStyle/>
          <a:p>
            <a:pPr/>
          </a:p>
        </p:txBody>
      </p:sp>
      <p:sp>
        <p:nvSpPr>
          <p:cNvPr id="200" name="Text 12"/>
          <p:cNvSpPr txBox="1"/>
          <p:nvPr/>
        </p:nvSpPr>
        <p:spPr>
          <a:xfrm>
            <a:off x="736759" y="5913082"/>
            <a:ext cx="834083" cy="1671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300"/>
              </a:lnSpc>
              <a:defRPr b="1" sz="1200">
                <a:solidFill>
                  <a:srgbClr val="384653"/>
                </a:solidFill>
                <a:latin typeface="Barlow Bold"/>
                <a:ea typeface="Barlow Bold"/>
                <a:cs typeface="Barlow Bold"/>
                <a:sym typeface="Barlow Bold"/>
              </a:defRPr>
            </a:lvl1pPr>
          </a:lstStyle>
          <a:p>
            <a:pPr/>
            <a:r>
              <a:t>Key insight</a:t>
            </a:r>
          </a:p>
        </p:txBody>
      </p:sp>
      <p:sp>
        <p:nvSpPr>
          <p:cNvPr id="201" name="Text 13"/>
          <p:cNvSpPr txBox="1"/>
          <p:nvPr/>
        </p:nvSpPr>
        <p:spPr>
          <a:xfrm>
            <a:off x="736758" y="6144182"/>
            <a:ext cx="6423900" cy="30352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200"/>
              </a:lnSpc>
              <a:defRPr sz="1000">
                <a:solidFill>
                  <a:srgbClr val="384653"/>
                </a:solidFill>
                <a:latin typeface="Montserrat"/>
                <a:ea typeface="Montserrat"/>
                <a:cs typeface="Montserrat"/>
                <a:sym typeface="Montserrat"/>
              </a:defRPr>
            </a:lvl1pPr>
          </a:lstStyle>
          <a:p>
            <a:pPr/>
            <a:r>
              <a:t>Water bottles, ID cards, and electronics are lost year-round but surge at semester start. Yearly patterns suggest both behavioral and operational contributors.</a:t>
            </a:r>
          </a:p>
        </p:txBody>
      </p:sp>
      <p:sp>
        <p:nvSpPr>
          <p:cNvPr id="202" name="Shape 14"/>
          <p:cNvSpPr/>
          <p:nvPr/>
        </p:nvSpPr>
        <p:spPr>
          <a:xfrm>
            <a:off x="7352819" y="5779140"/>
            <a:ext cx="6629996" cy="102990"/>
          </a:xfrm>
          <a:prstGeom prst="roundRect">
            <a:avLst>
              <a:gd name="adj" fmla="val 50000"/>
            </a:avLst>
          </a:prstGeom>
          <a:solidFill>
            <a:srgbClr val="D4E9F7"/>
          </a:solidFill>
          <a:ln w="7620">
            <a:solidFill>
              <a:srgbClr val="BACFDD"/>
            </a:solidFill>
          </a:ln>
        </p:spPr>
        <p:txBody>
          <a:bodyPr lIns="45719" rIns="45719"/>
          <a:lstStyle/>
          <a:p>
            <a:pPr/>
          </a:p>
        </p:txBody>
      </p:sp>
      <p:sp>
        <p:nvSpPr>
          <p:cNvPr id="203" name="Text 15"/>
          <p:cNvSpPr txBox="1"/>
          <p:nvPr/>
        </p:nvSpPr>
        <p:spPr>
          <a:xfrm>
            <a:off x="7469623" y="5913082"/>
            <a:ext cx="1469133" cy="1671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300"/>
              </a:lnSpc>
              <a:defRPr b="1" sz="1200">
                <a:solidFill>
                  <a:srgbClr val="384653"/>
                </a:solidFill>
                <a:latin typeface="Barlow Bold"/>
                <a:ea typeface="Barlow Bold"/>
                <a:cs typeface="Barlow Bold"/>
                <a:sym typeface="Barlow Bold"/>
              </a:defRPr>
            </a:lvl1pPr>
          </a:lstStyle>
          <a:p>
            <a:pPr/>
            <a:r>
              <a:t>High-impact actions</a:t>
            </a:r>
          </a:p>
        </p:txBody>
      </p:sp>
      <p:sp>
        <p:nvSpPr>
          <p:cNvPr id="204" name="Text 16"/>
          <p:cNvSpPr txBox="1"/>
          <p:nvPr/>
        </p:nvSpPr>
        <p:spPr>
          <a:xfrm>
            <a:off x="7455808" y="6216218"/>
            <a:ext cx="5323484" cy="1569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1200"/>
              </a:lnSpc>
              <a:buSzPct val="100000"/>
              <a:buChar char="•"/>
              <a:defRPr sz="1200">
                <a:solidFill>
                  <a:srgbClr val="384653"/>
                </a:solidFill>
                <a:latin typeface="Montserrat"/>
                <a:ea typeface="Montserrat"/>
                <a:cs typeface="Montserrat"/>
                <a:sym typeface="Montserrat"/>
              </a:defRPr>
            </a:lvl1pPr>
          </a:lstStyle>
          <a:p>
            <a:pPr/>
            <a:r>
              <a:t>Implement a single digital report form + SMS/email notifications to owners</a:t>
            </a:r>
          </a:p>
        </p:txBody>
      </p:sp>
      <p:sp>
        <p:nvSpPr>
          <p:cNvPr id="205" name="Text 17"/>
          <p:cNvSpPr txBox="1"/>
          <p:nvPr/>
        </p:nvSpPr>
        <p:spPr>
          <a:xfrm>
            <a:off x="7455808" y="6416958"/>
            <a:ext cx="5215807" cy="1569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1200"/>
              </a:lnSpc>
              <a:buSzPct val="100000"/>
              <a:buChar char="•"/>
              <a:defRPr sz="1200">
                <a:solidFill>
                  <a:srgbClr val="384653"/>
                </a:solidFill>
                <a:latin typeface="Montserrat"/>
                <a:ea typeface="Montserrat"/>
                <a:cs typeface="Montserrat"/>
                <a:sym typeface="Montserrat"/>
              </a:defRPr>
            </a:lvl1pPr>
          </a:lstStyle>
          <a:p>
            <a:pPr/>
            <a:r>
              <a:t>Create physical, staffed centralized lost-and-found hub open peak hours</a:t>
            </a:r>
          </a:p>
        </p:txBody>
      </p:sp>
      <p:sp>
        <p:nvSpPr>
          <p:cNvPr id="206" name="Text 18"/>
          <p:cNvSpPr txBox="1"/>
          <p:nvPr/>
        </p:nvSpPr>
        <p:spPr>
          <a:xfrm>
            <a:off x="7455808" y="6617697"/>
            <a:ext cx="6469312" cy="1569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1200"/>
              </a:lnSpc>
              <a:buSzPct val="100000"/>
              <a:buChar char="•"/>
              <a:defRPr sz="1200">
                <a:solidFill>
                  <a:srgbClr val="384653"/>
                </a:solidFill>
                <a:latin typeface="Montserrat"/>
                <a:ea typeface="Montserrat"/>
                <a:cs typeface="Montserrat"/>
                <a:sym typeface="Montserrat"/>
              </a:defRPr>
            </a:lvl1pPr>
          </a:lstStyle>
          <a:p>
            <a:pPr/>
            <a:r>
              <a:t>Improve signage, orientation messaging, and departmental drop-boxes in high-traffic areas</a:t>
            </a:r>
          </a:p>
        </p:txBody>
      </p:sp>
      <p:sp>
        <p:nvSpPr>
          <p:cNvPr id="207" name="Shape 19"/>
          <p:cNvSpPr/>
          <p:nvPr/>
        </p:nvSpPr>
        <p:spPr>
          <a:xfrm>
            <a:off x="666941" y="6988458"/>
            <a:ext cx="6629876" cy="102990"/>
          </a:xfrm>
          <a:prstGeom prst="roundRect">
            <a:avLst>
              <a:gd name="adj" fmla="val 50000"/>
            </a:avLst>
          </a:prstGeom>
          <a:solidFill>
            <a:srgbClr val="D4E9F7"/>
          </a:solidFill>
          <a:ln w="7620">
            <a:solidFill>
              <a:srgbClr val="BACFDD"/>
            </a:solidFill>
          </a:ln>
        </p:spPr>
        <p:txBody>
          <a:bodyPr lIns="45719" rIns="45719"/>
          <a:lstStyle/>
          <a:p>
            <a:pPr/>
          </a:p>
        </p:txBody>
      </p:sp>
      <p:sp>
        <p:nvSpPr>
          <p:cNvPr id="208" name="Text 20"/>
          <p:cNvSpPr txBox="1"/>
          <p:nvPr/>
        </p:nvSpPr>
        <p:spPr>
          <a:xfrm>
            <a:off x="709128" y="7224369"/>
            <a:ext cx="1469579" cy="1671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300"/>
              </a:lnSpc>
              <a:defRPr b="1" sz="1200">
                <a:solidFill>
                  <a:srgbClr val="384653"/>
                </a:solidFill>
                <a:latin typeface="Barlow Bold"/>
                <a:ea typeface="Barlow Bold"/>
                <a:cs typeface="Barlow Bold"/>
                <a:sym typeface="Barlow Bold"/>
              </a:defRPr>
            </a:lvl1pPr>
          </a:lstStyle>
          <a:p>
            <a:pPr/>
            <a:r>
              <a:t>Security safeguards</a:t>
            </a:r>
          </a:p>
        </p:txBody>
      </p:sp>
      <p:sp>
        <p:nvSpPr>
          <p:cNvPr id="209" name="Text 21"/>
          <p:cNvSpPr txBox="1"/>
          <p:nvPr/>
        </p:nvSpPr>
        <p:spPr>
          <a:xfrm>
            <a:off x="709128" y="7524552"/>
            <a:ext cx="6205290" cy="3093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1200"/>
              </a:lnSpc>
              <a:defRPr sz="1200">
                <a:solidFill>
                  <a:srgbClr val="384653"/>
                </a:solidFill>
                <a:latin typeface="Montserrat"/>
                <a:ea typeface="Montserrat"/>
                <a:cs typeface="Montserrat"/>
                <a:sym typeface="Montserrat"/>
              </a:defRPr>
            </a:pPr>
            <a:r>
              <a:t>Standardize logging with item photos, timestamp, and steward signature to reduce disputes </a:t>
            </a:r>
          </a:p>
          <a:p>
            <a:pPr>
              <a:lnSpc>
                <a:spcPts val="1200"/>
              </a:lnSpc>
              <a:defRPr sz="1200">
                <a:solidFill>
                  <a:srgbClr val="384653"/>
                </a:solidFill>
                <a:latin typeface="Montserrat"/>
                <a:ea typeface="Montserrat"/>
                <a:cs typeface="Montserrat"/>
                <a:sym typeface="Montserrat"/>
              </a:defRPr>
            </a:pPr>
            <a:r>
              <a:t>and protect sensitive data.</a:t>
            </a:r>
          </a:p>
        </p:txBody>
      </p:sp>
      <p:sp>
        <p:nvSpPr>
          <p:cNvPr id="210" name="Shape 22"/>
          <p:cNvSpPr/>
          <p:nvPr/>
        </p:nvSpPr>
        <p:spPr>
          <a:xfrm>
            <a:off x="7352819" y="6988458"/>
            <a:ext cx="6629996" cy="102990"/>
          </a:xfrm>
          <a:prstGeom prst="roundRect">
            <a:avLst>
              <a:gd name="adj" fmla="val 50000"/>
            </a:avLst>
          </a:prstGeom>
          <a:solidFill>
            <a:srgbClr val="D4E9F7"/>
          </a:solidFill>
          <a:ln w="7620">
            <a:solidFill>
              <a:srgbClr val="BACFDD"/>
            </a:solidFill>
          </a:ln>
        </p:spPr>
        <p:txBody>
          <a:bodyPr lIns="45719" rIns="45719"/>
          <a:lstStyle/>
          <a:p>
            <a:pPr/>
          </a:p>
        </p:txBody>
      </p:sp>
      <p:sp>
        <p:nvSpPr>
          <p:cNvPr id="211" name="Text 23"/>
          <p:cNvSpPr txBox="1"/>
          <p:nvPr/>
        </p:nvSpPr>
        <p:spPr>
          <a:xfrm>
            <a:off x="7455808" y="7184818"/>
            <a:ext cx="783482" cy="1671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300"/>
              </a:lnSpc>
              <a:defRPr b="1" sz="1200">
                <a:solidFill>
                  <a:srgbClr val="384653"/>
                </a:solidFill>
                <a:latin typeface="Barlow Bold"/>
                <a:ea typeface="Barlow Bold"/>
                <a:cs typeface="Barlow Bold"/>
                <a:sym typeface="Barlow Bold"/>
              </a:defRPr>
            </a:lvl1pPr>
          </a:lstStyle>
          <a:p>
            <a:pPr/>
            <a:r>
              <a:t>Next steps</a:t>
            </a:r>
          </a:p>
        </p:txBody>
      </p:sp>
      <p:sp>
        <p:nvSpPr>
          <p:cNvPr id="212" name="Text 24"/>
          <p:cNvSpPr txBox="1"/>
          <p:nvPr/>
        </p:nvSpPr>
        <p:spPr>
          <a:xfrm>
            <a:off x="7506168" y="7422398"/>
            <a:ext cx="6356872" cy="1569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1200"/>
              </a:lnSpc>
              <a:buSzPct val="100000"/>
              <a:buAutoNum type="arabicPeriod" startAt="1"/>
              <a:defRPr sz="1200">
                <a:solidFill>
                  <a:srgbClr val="384653"/>
                </a:solidFill>
                <a:latin typeface="Montserrat"/>
                <a:ea typeface="Montserrat"/>
                <a:cs typeface="Montserrat"/>
                <a:sym typeface="Montserrat"/>
              </a:defRPr>
            </a:lvl1pPr>
          </a:lstStyle>
          <a:p>
            <a:pPr/>
            <a:r>
              <a:t>Pilot a digital reporting form + notification for one semester (focus CSE &amp; common areas)</a:t>
            </a:r>
          </a:p>
        </p:txBody>
      </p:sp>
      <p:sp>
        <p:nvSpPr>
          <p:cNvPr id="213" name="Text 25"/>
          <p:cNvSpPr txBox="1"/>
          <p:nvPr/>
        </p:nvSpPr>
        <p:spPr>
          <a:xfrm>
            <a:off x="7472595" y="7580407"/>
            <a:ext cx="4275138" cy="1569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1200"/>
              </a:lnSpc>
              <a:buSzPct val="100000"/>
              <a:buAutoNum type="arabicPeriod" startAt="2"/>
              <a:defRPr sz="1200">
                <a:solidFill>
                  <a:srgbClr val="384653"/>
                </a:solidFill>
                <a:latin typeface="Montserrat"/>
                <a:ea typeface="Montserrat"/>
                <a:cs typeface="Montserrat"/>
                <a:sym typeface="Montserrat"/>
              </a:defRPr>
            </a:lvl1pPr>
          </a:lstStyle>
          <a:p>
            <a:pPr/>
            <a:r>
              <a:t>Assign centralized hours and train student-staff volunteers</a:t>
            </a:r>
          </a:p>
        </p:txBody>
      </p:sp>
      <p:sp>
        <p:nvSpPr>
          <p:cNvPr id="214" name="Text 26"/>
          <p:cNvSpPr txBox="1"/>
          <p:nvPr/>
        </p:nvSpPr>
        <p:spPr>
          <a:xfrm>
            <a:off x="7486410" y="7738416"/>
            <a:ext cx="5535192" cy="1569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1200"/>
              </a:lnSpc>
              <a:buSzPct val="100000"/>
              <a:buAutoNum type="arabicPeriod" startAt="3"/>
              <a:defRPr sz="1200">
                <a:solidFill>
                  <a:srgbClr val="384653"/>
                </a:solidFill>
                <a:latin typeface="Montserrat"/>
                <a:ea typeface="Montserrat"/>
                <a:cs typeface="Montserrat"/>
                <a:sym typeface="Montserrat"/>
              </a:defRPr>
            </a:lvl1pPr>
          </a:lstStyle>
          <a:p>
            <a:pPr/>
            <a:r>
              <a:t>Measure KPI: recovery rate (+target 70% within 6 months) and time-to-return</a:t>
            </a:r>
          </a:p>
        </p:txBody>
      </p:sp>
      <p:pic>
        <p:nvPicPr>
          <p:cNvPr id="215" name="Image" descr="Image"/>
          <p:cNvPicPr>
            <a:picLocks noChangeAspect="1"/>
          </p:cNvPicPr>
          <p:nvPr/>
        </p:nvPicPr>
        <p:blipFill>
          <a:blip r:embed="rId2">
            <a:extLst/>
          </a:blip>
          <a:stretch>
            <a:fillRect/>
          </a:stretch>
        </p:blipFill>
        <p:spPr>
          <a:xfrm>
            <a:off x="1034564" y="960259"/>
            <a:ext cx="9034323" cy="461607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Text 0"/>
          <p:cNvSpPr txBox="1"/>
          <p:nvPr/>
        </p:nvSpPr>
        <p:spPr>
          <a:xfrm>
            <a:off x="652462" y="448507"/>
            <a:ext cx="6621600" cy="33565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100">
                <a:solidFill>
                  <a:srgbClr val="2E3C4E"/>
                </a:solidFill>
                <a:latin typeface="Barlow Bold"/>
                <a:ea typeface="Barlow Bold"/>
                <a:cs typeface="Barlow Bold"/>
                <a:sym typeface="Barlow Bold"/>
              </a:defRPr>
            </a:lvl1pPr>
          </a:lstStyle>
          <a:p>
            <a:pPr/>
            <a:r>
              <a:t>The Need for a Unified Lost &amp; Found System at NITJ</a:t>
            </a:r>
          </a:p>
        </p:txBody>
      </p:sp>
      <p:sp>
        <p:nvSpPr>
          <p:cNvPr id="218" name="Text 1"/>
          <p:cNvSpPr txBox="1"/>
          <p:nvPr/>
        </p:nvSpPr>
        <p:spPr>
          <a:xfrm>
            <a:off x="652462" y="1009173"/>
            <a:ext cx="13325476"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200">
                <a:solidFill>
                  <a:srgbClr val="384653"/>
                </a:solidFill>
                <a:latin typeface="Montserrat"/>
                <a:ea typeface="Montserrat"/>
                <a:cs typeface="Montserrat"/>
                <a:sym typeface="Montserrat"/>
              </a:defRPr>
            </a:lvl1pPr>
          </a:lstStyle>
          <a:p>
            <a:pPr/>
            <a:r>
              <a:t>This analysis presents the case for implementing a centralized, digitally-managed Lost &amp; Found system at NITJ. Currently, the fragmented approach to managing lost items leads to low recovery rates and significant frustration among the student body. A streamlined system promises to enhance operational efficiency, student convenience, and overall campus trust.</a:t>
            </a:r>
          </a:p>
        </p:txBody>
      </p:sp>
      <p:sp>
        <p:nvSpPr>
          <p:cNvPr id="219" name="Text 2"/>
          <p:cNvSpPr txBox="1"/>
          <p:nvPr/>
        </p:nvSpPr>
        <p:spPr>
          <a:xfrm>
            <a:off x="652462" y="1507450"/>
            <a:ext cx="3232393" cy="2005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600"/>
              </a:lnSpc>
              <a:defRPr b="1" sz="1300">
                <a:solidFill>
                  <a:srgbClr val="2E3C4E"/>
                </a:solidFill>
                <a:latin typeface="Barlow Bold"/>
                <a:ea typeface="Barlow Bold"/>
                <a:cs typeface="Barlow Bold"/>
                <a:sym typeface="Barlow Bold"/>
              </a:defRPr>
            </a:lvl1pPr>
          </a:lstStyle>
          <a:p>
            <a:pPr/>
            <a:r>
              <a:t>Overwhelming Support for Centralization</a:t>
            </a:r>
          </a:p>
        </p:txBody>
      </p:sp>
      <p:sp>
        <p:nvSpPr>
          <p:cNvPr id="220" name="Text 3"/>
          <p:cNvSpPr txBox="1"/>
          <p:nvPr/>
        </p:nvSpPr>
        <p:spPr>
          <a:xfrm>
            <a:off x="652462" y="1875591"/>
            <a:ext cx="13514302"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sz="1300">
                <a:solidFill>
                  <a:srgbClr val="384653"/>
                </a:solidFill>
                <a:latin typeface="Montserrat"/>
                <a:ea typeface="Montserrat"/>
                <a:cs typeface="Montserrat"/>
                <a:sym typeface="Montserrat"/>
              </a:defRPr>
            </a:pPr>
            <a:r>
              <a:t>Our recent survey indicates strong endorsement from the community for modernizing this essential service. The current system, or lack thereof, is widely viewed as inefficient, leading to </a:t>
            </a:r>
          </a:p>
          <a:p>
            <a:pPr>
              <a:defRPr sz="1300">
                <a:solidFill>
                  <a:srgbClr val="384653"/>
                </a:solidFill>
                <a:latin typeface="Montserrat"/>
                <a:ea typeface="Montserrat"/>
                <a:cs typeface="Montserrat"/>
                <a:sym typeface="Montserrat"/>
              </a:defRPr>
            </a:pPr>
            <a:r>
              <a:t>unnecessary stress for students who have lost valuable items.</a:t>
            </a:r>
          </a:p>
        </p:txBody>
      </p:sp>
      <p:pic>
        <p:nvPicPr>
          <p:cNvPr id="221" name="Image 0" descr="Image 0"/>
          <p:cNvPicPr>
            <a:picLocks noChangeAspect="1"/>
          </p:cNvPicPr>
          <p:nvPr/>
        </p:nvPicPr>
        <p:blipFill>
          <a:blip r:embed="rId2">
            <a:extLst/>
          </a:blip>
          <a:stretch>
            <a:fillRect/>
          </a:stretch>
        </p:blipFill>
        <p:spPr>
          <a:xfrm>
            <a:off x="652462" y="2164437"/>
            <a:ext cx="5767481" cy="3138784"/>
          </a:xfrm>
          <a:prstGeom prst="rect">
            <a:avLst/>
          </a:prstGeom>
          <a:ln w="12700">
            <a:miter lim="400000"/>
          </a:ln>
        </p:spPr>
      </p:pic>
      <p:sp>
        <p:nvSpPr>
          <p:cNvPr id="222" name="Shape 4"/>
          <p:cNvSpPr/>
          <p:nvPr/>
        </p:nvSpPr>
        <p:spPr>
          <a:xfrm>
            <a:off x="897517" y="5319961"/>
            <a:ext cx="105967" cy="105967"/>
          </a:xfrm>
          <a:prstGeom prst="roundRect">
            <a:avLst>
              <a:gd name="adj" fmla="val 17258"/>
            </a:avLst>
          </a:prstGeom>
          <a:solidFill>
            <a:srgbClr val="0C2C41"/>
          </a:solidFill>
          <a:ln w="12700">
            <a:miter lim="400000"/>
          </a:ln>
        </p:spPr>
        <p:txBody>
          <a:bodyPr lIns="45719" rIns="45719"/>
          <a:lstStyle/>
          <a:p>
            <a:pPr/>
          </a:p>
        </p:txBody>
      </p:sp>
      <p:sp>
        <p:nvSpPr>
          <p:cNvPr id="223" name="Text 5"/>
          <p:cNvSpPr txBox="1"/>
          <p:nvPr/>
        </p:nvSpPr>
        <p:spPr>
          <a:xfrm>
            <a:off x="1064442" y="5319961"/>
            <a:ext cx="769492"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800"/>
              </a:lnSpc>
              <a:defRPr sz="800">
                <a:solidFill>
                  <a:srgbClr val="384653"/>
                </a:solidFill>
                <a:latin typeface="Montserrat"/>
                <a:ea typeface="Montserrat"/>
                <a:cs typeface="Montserrat"/>
                <a:sym typeface="Montserrat"/>
              </a:defRPr>
            </a:lvl1pPr>
          </a:lstStyle>
          <a:p>
            <a:pPr/>
            <a:r>
              <a:t>Strongly Support</a:t>
            </a:r>
          </a:p>
        </p:txBody>
      </p:sp>
      <p:sp>
        <p:nvSpPr>
          <p:cNvPr id="224" name="Shape 6"/>
          <p:cNvSpPr/>
          <p:nvPr/>
        </p:nvSpPr>
        <p:spPr>
          <a:xfrm>
            <a:off x="2848951" y="5319961"/>
            <a:ext cx="105967" cy="105967"/>
          </a:xfrm>
          <a:prstGeom prst="roundRect">
            <a:avLst>
              <a:gd name="adj" fmla="val 17258"/>
            </a:avLst>
          </a:prstGeom>
          <a:solidFill>
            <a:srgbClr val="1A608D"/>
          </a:solidFill>
          <a:ln w="12700">
            <a:miter lim="400000"/>
          </a:ln>
        </p:spPr>
        <p:txBody>
          <a:bodyPr lIns="45719" rIns="45719"/>
          <a:lstStyle/>
          <a:p>
            <a:pPr/>
          </a:p>
        </p:txBody>
      </p:sp>
      <p:sp>
        <p:nvSpPr>
          <p:cNvPr id="225" name="Text 7"/>
          <p:cNvSpPr txBox="1"/>
          <p:nvPr/>
        </p:nvSpPr>
        <p:spPr>
          <a:xfrm>
            <a:off x="3015876" y="5319961"/>
            <a:ext cx="368549"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800"/>
              </a:lnSpc>
              <a:defRPr sz="800">
                <a:solidFill>
                  <a:srgbClr val="384653"/>
                </a:solidFill>
                <a:latin typeface="Montserrat"/>
                <a:ea typeface="Montserrat"/>
                <a:cs typeface="Montserrat"/>
                <a:sym typeface="Montserrat"/>
              </a:defRPr>
            </a:lvl1pPr>
          </a:lstStyle>
          <a:p>
            <a:pPr/>
            <a:r>
              <a:t>Support</a:t>
            </a:r>
          </a:p>
        </p:txBody>
      </p:sp>
      <p:sp>
        <p:nvSpPr>
          <p:cNvPr id="226" name="Shape 8"/>
          <p:cNvSpPr/>
          <p:nvPr/>
        </p:nvSpPr>
        <p:spPr>
          <a:xfrm>
            <a:off x="4862893" y="5319961"/>
            <a:ext cx="105967" cy="105967"/>
          </a:xfrm>
          <a:prstGeom prst="roundRect">
            <a:avLst>
              <a:gd name="adj" fmla="val 17258"/>
            </a:avLst>
          </a:prstGeom>
          <a:solidFill>
            <a:srgbClr val="2994D8"/>
          </a:solidFill>
          <a:ln w="12700">
            <a:miter lim="400000"/>
          </a:ln>
        </p:spPr>
        <p:txBody>
          <a:bodyPr lIns="45719" rIns="45719"/>
          <a:lstStyle/>
          <a:p>
            <a:pPr/>
          </a:p>
        </p:txBody>
      </p:sp>
      <p:sp>
        <p:nvSpPr>
          <p:cNvPr id="227" name="Text 9"/>
          <p:cNvSpPr txBox="1"/>
          <p:nvPr/>
        </p:nvSpPr>
        <p:spPr>
          <a:xfrm>
            <a:off x="5029819" y="5319961"/>
            <a:ext cx="695971"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800"/>
              </a:lnSpc>
              <a:defRPr sz="800">
                <a:solidFill>
                  <a:srgbClr val="384653"/>
                </a:solidFill>
                <a:latin typeface="Montserrat"/>
                <a:ea typeface="Montserrat"/>
                <a:cs typeface="Montserrat"/>
                <a:sym typeface="Montserrat"/>
              </a:defRPr>
            </a:lvl1pPr>
          </a:lstStyle>
          <a:p>
            <a:pPr/>
            <a:r>
              <a:t>Neutral/Unsure</a:t>
            </a:r>
          </a:p>
        </p:txBody>
      </p:sp>
      <p:sp>
        <p:nvSpPr>
          <p:cNvPr id="228" name="Shape 10"/>
          <p:cNvSpPr/>
          <p:nvPr/>
        </p:nvSpPr>
        <p:spPr>
          <a:xfrm>
            <a:off x="6530720" y="5319961"/>
            <a:ext cx="105967" cy="105967"/>
          </a:xfrm>
          <a:prstGeom prst="roundRect">
            <a:avLst>
              <a:gd name="adj" fmla="val 17258"/>
            </a:avLst>
          </a:prstGeom>
          <a:solidFill>
            <a:srgbClr val="76BAE6"/>
          </a:solidFill>
          <a:ln w="12700">
            <a:miter lim="400000"/>
          </a:ln>
        </p:spPr>
        <p:txBody>
          <a:bodyPr lIns="45719" rIns="45719"/>
          <a:lstStyle/>
          <a:p>
            <a:pPr/>
          </a:p>
        </p:txBody>
      </p:sp>
      <p:sp>
        <p:nvSpPr>
          <p:cNvPr id="229" name="Text 11"/>
          <p:cNvSpPr txBox="1"/>
          <p:nvPr/>
        </p:nvSpPr>
        <p:spPr>
          <a:xfrm>
            <a:off x="6697646" y="5319961"/>
            <a:ext cx="712987"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800"/>
              </a:lnSpc>
              <a:defRPr sz="800">
                <a:solidFill>
                  <a:srgbClr val="384653"/>
                </a:solidFill>
                <a:latin typeface="Montserrat"/>
                <a:ea typeface="Montserrat"/>
                <a:cs typeface="Montserrat"/>
                <a:sym typeface="Montserrat"/>
              </a:defRPr>
            </a:lvl1pPr>
          </a:lstStyle>
          <a:p>
            <a:pPr/>
            <a:r>
              <a:t>Do Not Support</a:t>
            </a:r>
          </a:p>
        </p:txBody>
      </p:sp>
      <p:sp>
        <p:nvSpPr>
          <p:cNvPr id="230" name="Text 12"/>
          <p:cNvSpPr txBox="1"/>
          <p:nvPr/>
        </p:nvSpPr>
        <p:spPr>
          <a:xfrm>
            <a:off x="700888" y="6296885"/>
            <a:ext cx="5255339" cy="2630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100"/>
              </a:lnSpc>
              <a:defRPr b="1" sz="1700">
                <a:solidFill>
                  <a:srgbClr val="2E3C4E"/>
                </a:solidFill>
                <a:latin typeface="Barlow Bold"/>
                <a:ea typeface="Barlow Bold"/>
                <a:cs typeface="Barlow Bold"/>
                <a:sym typeface="Barlow Bold"/>
              </a:defRPr>
            </a:lvl1pPr>
          </a:lstStyle>
          <a:p>
            <a:pPr/>
            <a:r>
              <a:t>80% of Respondents Support a Centralized System</a:t>
            </a:r>
          </a:p>
        </p:txBody>
      </p:sp>
      <p:sp>
        <p:nvSpPr>
          <p:cNvPr id="231" name="Shape 13"/>
          <p:cNvSpPr/>
          <p:nvPr/>
        </p:nvSpPr>
        <p:spPr>
          <a:xfrm>
            <a:off x="541940" y="6137938"/>
            <a:ext cx="15241" cy="596861"/>
          </a:xfrm>
          <a:prstGeom prst="rect">
            <a:avLst/>
          </a:prstGeom>
          <a:solidFill>
            <a:srgbClr val="75BAE6"/>
          </a:solidFill>
          <a:ln w="12700">
            <a:miter lim="400000"/>
          </a:ln>
        </p:spPr>
        <p:txBody>
          <a:bodyPr lIns="45719" rIns="45719"/>
          <a:lstStyle/>
          <a:p>
            <a:pPr/>
          </a:p>
        </p:txBody>
      </p:sp>
      <p:sp>
        <p:nvSpPr>
          <p:cNvPr id="232" name="Text 14"/>
          <p:cNvSpPr txBox="1"/>
          <p:nvPr/>
        </p:nvSpPr>
        <p:spPr>
          <a:xfrm>
            <a:off x="541940" y="6853980"/>
            <a:ext cx="12703350" cy="1671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300"/>
              </a:lnSpc>
              <a:defRPr sz="1200">
                <a:solidFill>
                  <a:srgbClr val="384653"/>
                </a:solidFill>
                <a:latin typeface="Montserrat"/>
                <a:ea typeface="Montserrat"/>
                <a:cs typeface="Montserrat"/>
                <a:sym typeface="Montserrat"/>
              </a:defRPr>
            </a:lvl1pPr>
          </a:lstStyle>
          <a:p>
            <a:pPr/>
            <a:r>
              <a:t>This clear mandate confirms that the status quo is unacceptable and that the administration has a significant opportunity to address a widespread student need with a technological solution.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Text 0"/>
          <p:cNvSpPr txBox="1"/>
          <p:nvPr/>
        </p:nvSpPr>
        <p:spPr>
          <a:xfrm>
            <a:off x="758308" y="740450"/>
            <a:ext cx="13113784" cy="123405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4900"/>
              </a:lnSpc>
              <a:defRPr b="1" sz="3900">
                <a:solidFill>
                  <a:srgbClr val="2E3C4E"/>
                </a:solidFill>
                <a:latin typeface="Barlow Bold"/>
                <a:ea typeface="Barlow Bold"/>
                <a:cs typeface="Barlow Bold"/>
                <a:sym typeface="Barlow Bold"/>
              </a:defRPr>
            </a:lvl1pPr>
          </a:lstStyle>
          <a:p>
            <a:pPr/>
            <a:r>
              <a:t>Key Features: Meeting Student Expectations for a Modern System</a:t>
            </a:r>
          </a:p>
        </p:txBody>
      </p:sp>
      <p:sp>
        <p:nvSpPr>
          <p:cNvPr id="235" name="Text 1"/>
          <p:cNvSpPr txBox="1"/>
          <p:nvPr/>
        </p:nvSpPr>
        <p:spPr>
          <a:xfrm>
            <a:off x="758308" y="2366604"/>
            <a:ext cx="13113784" cy="56667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300"/>
              </a:lnSpc>
              <a:defRPr sz="1400">
                <a:solidFill>
                  <a:srgbClr val="384653"/>
                </a:solidFill>
                <a:latin typeface="Montserrat"/>
                <a:ea typeface="Montserrat"/>
                <a:cs typeface="Montserrat"/>
                <a:sym typeface="Montserrat"/>
              </a:defRPr>
            </a:lvl1pPr>
          </a:lstStyle>
          <a:p>
            <a:pPr/>
            <a:r>
              <a:t>To ensure high adoption and effectiveness, the new Lost &amp; Found system must incorporate features that directly address student pain points and leverage current technology. The following suggestions were prioritized by students in our focus groups and surveys, highlighting the demand for digital accessibility and transparency.</a:t>
            </a:r>
          </a:p>
        </p:txBody>
      </p:sp>
      <p:sp>
        <p:nvSpPr>
          <p:cNvPr id="236" name="Shape 2"/>
          <p:cNvSpPr/>
          <p:nvPr/>
        </p:nvSpPr>
        <p:spPr>
          <a:xfrm>
            <a:off x="758308" y="3489602"/>
            <a:ext cx="426484" cy="426483"/>
          </a:xfrm>
          <a:prstGeom prst="roundRect">
            <a:avLst>
              <a:gd name="adj" fmla="val 50000"/>
            </a:avLst>
          </a:prstGeom>
          <a:solidFill>
            <a:srgbClr val="D4E9F7"/>
          </a:solidFill>
          <a:ln w="7620">
            <a:solidFill>
              <a:srgbClr val="BACFDD"/>
            </a:solidFill>
          </a:ln>
        </p:spPr>
        <p:txBody>
          <a:bodyPr lIns="45719" rIns="45719"/>
          <a:lstStyle/>
          <a:p>
            <a:pPr/>
          </a:p>
        </p:txBody>
      </p:sp>
      <p:sp>
        <p:nvSpPr>
          <p:cNvPr id="237" name="Text 3"/>
          <p:cNvSpPr txBox="1"/>
          <p:nvPr/>
        </p:nvSpPr>
        <p:spPr>
          <a:xfrm>
            <a:off x="1374337" y="3554729"/>
            <a:ext cx="3256820" cy="29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b="1" sz="1900">
                <a:solidFill>
                  <a:srgbClr val="384653"/>
                </a:solidFill>
                <a:latin typeface="Barlow Bold"/>
                <a:ea typeface="Barlow Bold"/>
                <a:cs typeface="Barlow Bold"/>
                <a:sym typeface="Barlow Bold"/>
              </a:defRPr>
            </a:lvl1pPr>
          </a:lstStyle>
          <a:p>
            <a:pPr/>
            <a:r>
              <a:t>Online Reporting Portal/App</a:t>
            </a:r>
          </a:p>
        </p:txBody>
      </p:sp>
      <p:sp>
        <p:nvSpPr>
          <p:cNvPr id="238" name="Text 4"/>
          <p:cNvSpPr txBox="1"/>
          <p:nvPr/>
        </p:nvSpPr>
        <p:spPr>
          <a:xfrm>
            <a:off x="1374337" y="3980140"/>
            <a:ext cx="5822396" cy="8587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300"/>
              </a:lnSpc>
              <a:defRPr sz="1400">
                <a:solidFill>
                  <a:srgbClr val="384653"/>
                </a:solidFill>
                <a:latin typeface="Montserrat"/>
                <a:ea typeface="Montserrat"/>
                <a:cs typeface="Montserrat"/>
                <a:sym typeface="Montserrat"/>
              </a:defRPr>
            </a:lvl1pPr>
          </a:lstStyle>
          <a:p>
            <a:pPr/>
            <a:r>
              <a:t>Allow students to easily log a lost or found item from anywhere via a mobile app or web interface, including uploading photos and detailed descriptions.</a:t>
            </a:r>
          </a:p>
        </p:txBody>
      </p:sp>
      <p:sp>
        <p:nvSpPr>
          <p:cNvPr id="239" name="Shape 5"/>
          <p:cNvSpPr/>
          <p:nvPr/>
        </p:nvSpPr>
        <p:spPr>
          <a:xfrm>
            <a:off x="7433667" y="3489602"/>
            <a:ext cx="426483" cy="426483"/>
          </a:xfrm>
          <a:prstGeom prst="roundRect">
            <a:avLst>
              <a:gd name="adj" fmla="val 50000"/>
            </a:avLst>
          </a:prstGeom>
          <a:solidFill>
            <a:srgbClr val="D4E9F7"/>
          </a:solidFill>
          <a:ln w="7620">
            <a:solidFill>
              <a:srgbClr val="BACFDD"/>
            </a:solidFill>
          </a:ln>
        </p:spPr>
        <p:txBody>
          <a:bodyPr lIns="45719" rIns="45719"/>
          <a:lstStyle/>
          <a:p>
            <a:pPr/>
          </a:p>
        </p:txBody>
      </p:sp>
      <p:sp>
        <p:nvSpPr>
          <p:cNvPr id="240" name="Text 6"/>
          <p:cNvSpPr txBox="1"/>
          <p:nvPr/>
        </p:nvSpPr>
        <p:spPr>
          <a:xfrm>
            <a:off x="8049697" y="3554729"/>
            <a:ext cx="2869066" cy="29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b="1" sz="1900">
                <a:solidFill>
                  <a:srgbClr val="384653"/>
                </a:solidFill>
                <a:latin typeface="Barlow Bold"/>
                <a:ea typeface="Barlow Bold"/>
                <a:cs typeface="Barlow Bold"/>
                <a:sym typeface="Barlow Bold"/>
              </a:defRPr>
            </a:lvl1pPr>
          </a:lstStyle>
          <a:p>
            <a:pPr/>
            <a:r>
              <a:t>Dedicated Office or Desk</a:t>
            </a:r>
          </a:p>
        </p:txBody>
      </p:sp>
      <p:sp>
        <p:nvSpPr>
          <p:cNvPr id="241" name="Text 7"/>
          <p:cNvSpPr txBox="1"/>
          <p:nvPr/>
        </p:nvSpPr>
        <p:spPr>
          <a:xfrm>
            <a:off x="8049697" y="3980140"/>
            <a:ext cx="5822395" cy="5666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300"/>
              </a:lnSpc>
              <a:defRPr sz="1400">
                <a:solidFill>
                  <a:srgbClr val="384653"/>
                </a:solidFill>
                <a:latin typeface="Montserrat"/>
                <a:ea typeface="Montserrat"/>
                <a:cs typeface="Montserrat"/>
                <a:sym typeface="Montserrat"/>
              </a:defRPr>
            </a:lvl1pPr>
          </a:lstStyle>
          <a:p>
            <a:pPr/>
            <a:r>
              <a:t>Establish a single, easily accessible physical location for item storage, pickup, and drop-off, staffed during peak hours for reliable service.</a:t>
            </a:r>
          </a:p>
        </p:txBody>
      </p:sp>
      <p:sp>
        <p:nvSpPr>
          <p:cNvPr id="242" name="Shape 8"/>
          <p:cNvSpPr/>
          <p:nvPr/>
        </p:nvSpPr>
        <p:spPr>
          <a:xfrm>
            <a:off x="758308" y="5268991"/>
            <a:ext cx="426484" cy="426483"/>
          </a:xfrm>
          <a:prstGeom prst="roundRect">
            <a:avLst>
              <a:gd name="adj" fmla="val 50000"/>
            </a:avLst>
          </a:prstGeom>
          <a:solidFill>
            <a:srgbClr val="D4E9F7"/>
          </a:solidFill>
          <a:ln w="7620">
            <a:solidFill>
              <a:srgbClr val="BACFDD"/>
            </a:solidFill>
          </a:ln>
        </p:spPr>
        <p:txBody>
          <a:bodyPr lIns="45719" rIns="45719"/>
          <a:lstStyle/>
          <a:p>
            <a:pPr/>
          </a:p>
        </p:txBody>
      </p:sp>
      <p:sp>
        <p:nvSpPr>
          <p:cNvPr id="243" name="Text 9"/>
          <p:cNvSpPr txBox="1"/>
          <p:nvPr/>
        </p:nvSpPr>
        <p:spPr>
          <a:xfrm>
            <a:off x="1374338" y="5334118"/>
            <a:ext cx="2649681" cy="29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b="1" sz="1900">
                <a:solidFill>
                  <a:srgbClr val="384653"/>
                </a:solidFill>
                <a:latin typeface="Barlow Bold"/>
                <a:ea typeface="Barlow Bold"/>
                <a:cs typeface="Barlow Bold"/>
                <a:sym typeface="Barlow Bold"/>
              </a:defRPr>
            </a:lvl1pPr>
          </a:lstStyle>
          <a:p>
            <a:pPr/>
            <a:r>
              <a:t>Volunteer Management</a:t>
            </a:r>
          </a:p>
        </p:txBody>
      </p:sp>
      <p:sp>
        <p:nvSpPr>
          <p:cNvPr id="244" name="Text 10"/>
          <p:cNvSpPr txBox="1"/>
          <p:nvPr/>
        </p:nvSpPr>
        <p:spPr>
          <a:xfrm>
            <a:off x="1374337" y="5759529"/>
            <a:ext cx="5822396" cy="5666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300"/>
              </a:lnSpc>
              <a:defRPr sz="1400">
                <a:solidFill>
                  <a:srgbClr val="384653"/>
                </a:solidFill>
                <a:latin typeface="Montserrat"/>
                <a:ea typeface="Montserrat"/>
                <a:cs typeface="Montserrat"/>
                <a:sym typeface="Montserrat"/>
              </a:defRPr>
            </a:lvl1pPr>
          </a:lstStyle>
          <a:p>
            <a:pPr/>
            <a:r>
              <a:t>Implement a system for managing student volunteers to assist with daily operations, cataloging items, and facilitating efficient item transfers.</a:t>
            </a:r>
          </a:p>
        </p:txBody>
      </p:sp>
      <p:sp>
        <p:nvSpPr>
          <p:cNvPr id="245" name="Shape 11"/>
          <p:cNvSpPr/>
          <p:nvPr/>
        </p:nvSpPr>
        <p:spPr>
          <a:xfrm>
            <a:off x="7433667" y="5268991"/>
            <a:ext cx="426483" cy="426483"/>
          </a:xfrm>
          <a:prstGeom prst="roundRect">
            <a:avLst>
              <a:gd name="adj" fmla="val 50000"/>
            </a:avLst>
          </a:prstGeom>
          <a:solidFill>
            <a:srgbClr val="D4E9F7"/>
          </a:solidFill>
          <a:ln w="7620">
            <a:solidFill>
              <a:srgbClr val="BACFDD"/>
            </a:solidFill>
          </a:ln>
        </p:spPr>
        <p:txBody>
          <a:bodyPr lIns="45719" rIns="45719"/>
          <a:lstStyle/>
          <a:p>
            <a:pPr/>
          </a:p>
        </p:txBody>
      </p:sp>
      <p:sp>
        <p:nvSpPr>
          <p:cNvPr id="246" name="Text 12"/>
          <p:cNvSpPr txBox="1"/>
          <p:nvPr/>
        </p:nvSpPr>
        <p:spPr>
          <a:xfrm>
            <a:off x="8049697" y="5334118"/>
            <a:ext cx="2224814" cy="29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b="1" sz="1900">
                <a:solidFill>
                  <a:srgbClr val="384653"/>
                </a:solidFill>
                <a:latin typeface="Barlow Bold"/>
                <a:ea typeface="Barlow Bold"/>
                <a:cs typeface="Barlow Bold"/>
                <a:sym typeface="Barlow Bold"/>
              </a:defRPr>
            </a:lvl1pPr>
          </a:lstStyle>
          <a:p>
            <a:pPr/>
            <a:r>
              <a:t>Portal Notifications</a:t>
            </a:r>
          </a:p>
        </p:txBody>
      </p:sp>
      <p:sp>
        <p:nvSpPr>
          <p:cNvPr id="247" name="Text 13"/>
          <p:cNvSpPr txBox="1"/>
          <p:nvPr/>
        </p:nvSpPr>
        <p:spPr>
          <a:xfrm>
            <a:off x="8049697" y="5759529"/>
            <a:ext cx="5822395" cy="8587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300"/>
              </a:lnSpc>
              <a:defRPr sz="1400">
                <a:solidFill>
                  <a:srgbClr val="384653"/>
                </a:solidFill>
                <a:latin typeface="Montserrat"/>
                <a:ea typeface="Montserrat"/>
                <a:cs typeface="Montserrat"/>
                <a:sym typeface="Montserrat"/>
              </a:defRPr>
            </a:lvl1pPr>
          </a:lstStyle>
          <a:p>
            <a:pPr/>
            <a:r>
              <a:t>Utilize push notifications or email alerts to instantly notify a student when a match is found for their lost item, significantly speeding up the recovery process.</a:t>
            </a:r>
          </a:p>
        </p:txBody>
      </p:sp>
      <p:sp>
        <p:nvSpPr>
          <p:cNvPr id="248" name="Text 14"/>
          <p:cNvSpPr txBox="1"/>
          <p:nvPr/>
        </p:nvSpPr>
        <p:spPr>
          <a:xfrm>
            <a:off x="758308" y="6882527"/>
            <a:ext cx="13113784"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300"/>
              </a:lnSpc>
              <a:defRPr sz="1400">
                <a:solidFill>
                  <a:srgbClr val="384653"/>
                </a:solidFill>
                <a:latin typeface="Montserrat"/>
                <a:ea typeface="Montserrat"/>
                <a:cs typeface="Montserrat"/>
                <a:sym typeface="Montserrat"/>
              </a:defRPr>
            </a:lvl1pPr>
          </a:lstStyle>
          <a:p>
            <a:pPr/>
            <a:r>
              <a:t>The integration of these features will transform the Lost &amp; Found from a passive service into an active, transparent, and student-centric operation.</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Text 0"/>
          <p:cNvSpPr txBox="1"/>
          <p:nvPr/>
        </p:nvSpPr>
        <p:spPr>
          <a:xfrm>
            <a:off x="758308" y="876776"/>
            <a:ext cx="12562075" cy="61175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900"/>
              </a:lnSpc>
              <a:defRPr b="1" sz="3900">
                <a:solidFill>
                  <a:srgbClr val="2E3C4E"/>
                </a:solidFill>
                <a:latin typeface="Barlow Bold"/>
                <a:ea typeface="Barlow Bold"/>
                <a:cs typeface="Barlow Bold"/>
                <a:sym typeface="Barlow Bold"/>
              </a:defRPr>
            </a:lvl1pPr>
          </a:lstStyle>
          <a:p>
            <a:pPr/>
            <a:r>
              <a:t>Conclusion: The Unmet Need for Efficiency and Trust</a:t>
            </a:r>
          </a:p>
        </p:txBody>
      </p:sp>
      <p:sp>
        <p:nvSpPr>
          <p:cNvPr id="251" name="Text 1"/>
          <p:cNvSpPr txBox="1"/>
          <p:nvPr/>
        </p:nvSpPr>
        <p:spPr>
          <a:xfrm>
            <a:off x="758308" y="1879401"/>
            <a:ext cx="13113784" cy="56667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300"/>
              </a:lnSpc>
              <a:defRPr sz="1400">
                <a:solidFill>
                  <a:srgbClr val="384653"/>
                </a:solidFill>
                <a:latin typeface="Montserrat"/>
                <a:ea typeface="Montserrat"/>
                <a:cs typeface="Montserrat"/>
                <a:sym typeface="Montserrat"/>
              </a:defRPr>
            </a:lvl1pPr>
          </a:lstStyle>
          <a:p>
            <a:pPr/>
            <a:r>
              <a:t>The analysis confirms three critical points that necessitate immediate action regarding the campus Lost &amp; Found services. These points underscore the impact of the current inefficiency on the student experience.</a:t>
            </a:r>
          </a:p>
        </p:txBody>
      </p:sp>
      <p:sp>
        <p:nvSpPr>
          <p:cNvPr id="252" name="Shape 2"/>
          <p:cNvSpPr/>
          <p:nvPr/>
        </p:nvSpPr>
        <p:spPr>
          <a:xfrm>
            <a:off x="758308" y="2699147"/>
            <a:ext cx="4244818" cy="3833932"/>
          </a:xfrm>
          <a:prstGeom prst="roundRect">
            <a:avLst>
              <a:gd name="adj" fmla="val 7417"/>
            </a:avLst>
          </a:prstGeom>
          <a:solidFill>
            <a:srgbClr val="D4E9F7"/>
          </a:solidFill>
          <a:ln w="7620">
            <a:solidFill>
              <a:srgbClr val="75BAE6"/>
            </a:solidFill>
          </a:ln>
        </p:spPr>
        <p:txBody>
          <a:bodyPr lIns="45719" rIns="45719"/>
          <a:lstStyle/>
          <a:p>
            <a:pPr/>
          </a:p>
        </p:txBody>
      </p:sp>
      <p:sp>
        <p:nvSpPr>
          <p:cNvPr id="253" name="Shape 3"/>
          <p:cNvSpPr/>
          <p:nvPr/>
        </p:nvSpPr>
        <p:spPr>
          <a:xfrm>
            <a:off x="955477" y="2896313"/>
            <a:ext cx="568644" cy="568644"/>
          </a:xfrm>
          <a:prstGeom prst="roundRect">
            <a:avLst>
              <a:gd name="adj" fmla="val 50000"/>
            </a:avLst>
          </a:prstGeom>
          <a:solidFill>
            <a:srgbClr val="75BAE6"/>
          </a:solidFill>
          <a:ln w="12700">
            <a:miter lim="400000"/>
          </a:ln>
        </p:spPr>
        <p:txBody>
          <a:bodyPr lIns="45719" rIns="45719"/>
          <a:lstStyle/>
          <a:p>
            <a:pPr/>
          </a:p>
        </p:txBody>
      </p:sp>
      <p:sp>
        <p:nvSpPr>
          <p:cNvPr id="254" name="Text 4"/>
          <p:cNvSpPr txBox="1"/>
          <p:nvPr/>
        </p:nvSpPr>
        <p:spPr>
          <a:xfrm>
            <a:off x="955477" y="3654504"/>
            <a:ext cx="3891726" cy="36181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900"/>
              </a:lnSpc>
              <a:defRPr b="1" sz="2300">
                <a:solidFill>
                  <a:srgbClr val="384653"/>
                </a:solidFill>
                <a:latin typeface="Barlow Bold"/>
                <a:ea typeface="Barlow Bold"/>
                <a:cs typeface="Barlow Bold"/>
                <a:sym typeface="Barlow Bold"/>
              </a:defRPr>
            </a:lvl1pPr>
          </a:lstStyle>
          <a:p>
            <a:pPr/>
            <a:r>
              <a:t>High Incidence of Item Loss</a:t>
            </a:r>
          </a:p>
        </p:txBody>
      </p:sp>
      <p:sp>
        <p:nvSpPr>
          <p:cNvPr id="255" name="Text 5"/>
          <p:cNvSpPr txBox="1"/>
          <p:nvPr/>
        </p:nvSpPr>
        <p:spPr>
          <a:xfrm>
            <a:off x="955477" y="4142302"/>
            <a:ext cx="3850481" cy="115087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300"/>
              </a:lnSpc>
              <a:defRPr sz="1400">
                <a:solidFill>
                  <a:srgbClr val="384653"/>
                </a:solidFill>
                <a:latin typeface="Montserrat"/>
                <a:ea typeface="Montserrat"/>
                <a:cs typeface="Montserrat"/>
                <a:sym typeface="Montserrat"/>
              </a:defRPr>
            </a:lvl1pPr>
          </a:lstStyle>
          <a:p>
            <a:pPr/>
            <a:r>
              <a:t>A substantial number of students face the daily inconvenience and financial burden associated with losing valuable personal items such as IDs, electronics, and textbooks on campus.</a:t>
            </a:r>
          </a:p>
        </p:txBody>
      </p:sp>
      <p:sp>
        <p:nvSpPr>
          <p:cNvPr id="256" name="Shape 6"/>
          <p:cNvSpPr/>
          <p:nvPr/>
        </p:nvSpPr>
        <p:spPr>
          <a:xfrm>
            <a:off x="5192672" y="2699147"/>
            <a:ext cx="4244937" cy="3833932"/>
          </a:xfrm>
          <a:prstGeom prst="roundRect">
            <a:avLst>
              <a:gd name="adj" fmla="val 7417"/>
            </a:avLst>
          </a:prstGeom>
          <a:solidFill>
            <a:srgbClr val="D4E9F7"/>
          </a:solidFill>
          <a:ln w="7620">
            <a:solidFill>
              <a:srgbClr val="75BAE6"/>
            </a:solidFill>
          </a:ln>
        </p:spPr>
        <p:txBody>
          <a:bodyPr lIns="45719" rIns="45719"/>
          <a:lstStyle/>
          <a:p>
            <a:pPr/>
          </a:p>
        </p:txBody>
      </p:sp>
      <p:sp>
        <p:nvSpPr>
          <p:cNvPr id="257" name="Shape 7"/>
          <p:cNvSpPr/>
          <p:nvPr/>
        </p:nvSpPr>
        <p:spPr>
          <a:xfrm>
            <a:off x="5389840" y="2896313"/>
            <a:ext cx="568644" cy="568644"/>
          </a:xfrm>
          <a:prstGeom prst="roundRect">
            <a:avLst>
              <a:gd name="adj" fmla="val 50000"/>
            </a:avLst>
          </a:prstGeom>
          <a:solidFill>
            <a:srgbClr val="75BAE6"/>
          </a:solidFill>
          <a:ln w="12700">
            <a:miter lim="400000"/>
          </a:ln>
        </p:spPr>
        <p:txBody>
          <a:bodyPr lIns="45719" rIns="45719"/>
          <a:lstStyle/>
          <a:p>
            <a:pPr/>
          </a:p>
        </p:txBody>
      </p:sp>
      <p:sp>
        <p:nvSpPr>
          <p:cNvPr id="258" name="Text 8"/>
          <p:cNvSpPr txBox="1"/>
          <p:nvPr/>
        </p:nvSpPr>
        <p:spPr>
          <a:xfrm>
            <a:off x="5389840" y="3654504"/>
            <a:ext cx="3665377" cy="36181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900"/>
              </a:lnSpc>
              <a:defRPr b="1" sz="2300">
                <a:solidFill>
                  <a:srgbClr val="384653"/>
                </a:solidFill>
                <a:latin typeface="Barlow Bold"/>
                <a:ea typeface="Barlow Bold"/>
                <a:cs typeface="Barlow Bold"/>
                <a:sym typeface="Barlow Bold"/>
              </a:defRPr>
            </a:lvl1pPr>
          </a:lstStyle>
          <a:p>
            <a:pPr/>
            <a:r>
              <a:t>Inefficient Recovery Rates</a:t>
            </a:r>
          </a:p>
        </p:txBody>
      </p:sp>
      <p:sp>
        <p:nvSpPr>
          <p:cNvPr id="259" name="Text 9"/>
          <p:cNvSpPr txBox="1"/>
          <p:nvPr/>
        </p:nvSpPr>
        <p:spPr>
          <a:xfrm>
            <a:off x="5389840" y="4142302"/>
            <a:ext cx="3850600" cy="115087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300"/>
              </a:lnSpc>
              <a:defRPr sz="1400">
                <a:solidFill>
                  <a:srgbClr val="384653"/>
                </a:solidFill>
                <a:latin typeface="Montserrat"/>
                <a:ea typeface="Montserrat"/>
                <a:cs typeface="Montserrat"/>
                <a:sym typeface="Montserrat"/>
              </a:defRPr>
            </a:lvl1pPr>
          </a:lstStyle>
          <a:p>
            <a:pPr/>
            <a:r>
              <a:t>The current low recovery rate is a clear indicator that the existing, fragmented approach is failing. Items are misplaced between departments, leading to a breakdown in process and trust.</a:t>
            </a:r>
          </a:p>
        </p:txBody>
      </p:sp>
      <p:sp>
        <p:nvSpPr>
          <p:cNvPr id="260" name="Shape 10"/>
          <p:cNvSpPr/>
          <p:nvPr/>
        </p:nvSpPr>
        <p:spPr>
          <a:xfrm>
            <a:off x="9627155" y="2699147"/>
            <a:ext cx="4244817" cy="3833932"/>
          </a:xfrm>
          <a:prstGeom prst="roundRect">
            <a:avLst>
              <a:gd name="adj" fmla="val 7417"/>
            </a:avLst>
          </a:prstGeom>
          <a:solidFill>
            <a:srgbClr val="D4E9F7"/>
          </a:solidFill>
          <a:ln w="7620">
            <a:solidFill>
              <a:srgbClr val="75BAE6"/>
            </a:solidFill>
          </a:ln>
        </p:spPr>
        <p:txBody>
          <a:bodyPr lIns="45719" rIns="45719"/>
          <a:lstStyle/>
          <a:p>
            <a:pPr/>
          </a:p>
        </p:txBody>
      </p:sp>
      <p:sp>
        <p:nvSpPr>
          <p:cNvPr id="261" name="Shape 11"/>
          <p:cNvSpPr/>
          <p:nvPr/>
        </p:nvSpPr>
        <p:spPr>
          <a:xfrm>
            <a:off x="9824322" y="2896313"/>
            <a:ext cx="568644" cy="568644"/>
          </a:xfrm>
          <a:prstGeom prst="roundRect">
            <a:avLst>
              <a:gd name="adj" fmla="val 50000"/>
            </a:avLst>
          </a:prstGeom>
          <a:solidFill>
            <a:srgbClr val="75BAE6"/>
          </a:solidFill>
          <a:ln w="12700">
            <a:miter lim="400000"/>
          </a:ln>
        </p:spPr>
        <p:txBody>
          <a:bodyPr lIns="45719" rIns="45719"/>
          <a:lstStyle/>
          <a:p>
            <a:pPr/>
          </a:p>
        </p:txBody>
      </p:sp>
      <p:sp>
        <p:nvSpPr>
          <p:cNvPr id="262" name="Text 12"/>
          <p:cNvSpPr txBox="1"/>
          <p:nvPr/>
        </p:nvSpPr>
        <p:spPr>
          <a:xfrm>
            <a:off x="9824322" y="3654504"/>
            <a:ext cx="3850481" cy="73011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b="1" sz="2300">
                <a:solidFill>
                  <a:srgbClr val="384653"/>
                </a:solidFill>
                <a:latin typeface="Barlow Bold"/>
                <a:ea typeface="Barlow Bold"/>
                <a:cs typeface="Barlow Bold"/>
                <a:sym typeface="Barlow Bold"/>
              </a:defRPr>
            </a:lvl1pPr>
          </a:lstStyle>
          <a:p>
            <a:pPr/>
            <a:r>
              <a:t>Strong Support for Digital Solution</a:t>
            </a:r>
          </a:p>
        </p:txBody>
      </p:sp>
      <p:sp>
        <p:nvSpPr>
          <p:cNvPr id="263" name="Text 13"/>
          <p:cNvSpPr txBox="1"/>
          <p:nvPr/>
        </p:nvSpPr>
        <p:spPr>
          <a:xfrm>
            <a:off x="9824322" y="4516397"/>
            <a:ext cx="3850481" cy="115087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300"/>
              </a:lnSpc>
              <a:defRPr sz="1400">
                <a:solidFill>
                  <a:srgbClr val="384653"/>
                </a:solidFill>
                <a:latin typeface="Montserrat"/>
                <a:ea typeface="Montserrat"/>
                <a:cs typeface="Montserrat"/>
                <a:sym typeface="Montserrat"/>
              </a:defRPr>
            </a:lvl1pPr>
          </a:lstStyle>
          <a:p>
            <a:pPr/>
            <a:r>
              <a:t>The student community overwhelmingly advocates for a modern, digital solution that provides transparency, ease of use, and a single point of truth for all lost and found activities.</a:t>
            </a:r>
          </a:p>
        </p:txBody>
      </p:sp>
      <p:sp>
        <p:nvSpPr>
          <p:cNvPr id="264" name="Text 14"/>
          <p:cNvSpPr txBox="1"/>
          <p:nvPr/>
        </p:nvSpPr>
        <p:spPr>
          <a:xfrm>
            <a:off x="758308" y="6746319"/>
            <a:ext cx="13113784" cy="5666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300"/>
              </a:lnSpc>
              <a:defRPr sz="1400">
                <a:solidFill>
                  <a:srgbClr val="384653"/>
                </a:solidFill>
                <a:latin typeface="Montserrat"/>
                <a:ea typeface="Montserrat"/>
                <a:cs typeface="Montserrat"/>
                <a:sym typeface="Montserrat"/>
              </a:defRPr>
            </a:lvl1pPr>
          </a:lstStyle>
          <a:p>
            <a:pPr/>
            <a:r>
              <a:t>Improving this system is not just an administrative task—it is an opportunity to positively impact campus safety, reduce student stress, and demonstrate administrative responsiveness to student needs.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Text 0"/>
          <p:cNvSpPr txBox="1"/>
          <p:nvPr/>
        </p:nvSpPr>
        <p:spPr>
          <a:xfrm>
            <a:off x="758308" y="611028"/>
            <a:ext cx="10139184" cy="5492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400"/>
              </a:lnSpc>
              <a:defRPr b="1" sz="3500">
                <a:solidFill>
                  <a:srgbClr val="2E3C4E"/>
                </a:solidFill>
                <a:latin typeface="Barlow Bold"/>
                <a:ea typeface="Barlow Bold"/>
                <a:cs typeface="Barlow Bold"/>
                <a:sym typeface="Barlow Bold"/>
              </a:defRPr>
            </a:lvl1pPr>
          </a:lstStyle>
          <a:p>
            <a:pPr/>
            <a:r>
              <a:t>Strategic Recommendations for Implementation</a:t>
            </a:r>
          </a:p>
        </p:txBody>
      </p:sp>
      <p:sp>
        <p:nvSpPr>
          <p:cNvPr id="267" name="Text 1"/>
          <p:cNvSpPr txBox="1"/>
          <p:nvPr/>
        </p:nvSpPr>
        <p:spPr>
          <a:xfrm>
            <a:off x="758308" y="1513402"/>
            <a:ext cx="13113784" cy="5180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defRPr sz="1300">
                <a:solidFill>
                  <a:srgbClr val="384653"/>
                </a:solidFill>
                <a:latin typeface="Montserrat"/>
                <a:ea typeface="Montserrat"/>
                <a:cs typeface="Montserrat"/>
                <a:sym typeface="Montserrat"/>
              </a:defRPr>
            </a:lvl1pPr>
          </a:lstStyle>
          <a:p>
            <a:pPr/>
            <a:r>
              <a:t>To move from concept to execution, we propose a phased approach focusing on technology, personnel, and physical infrastructure. These steps will establish a robust, campus-wide system.</a:t>
            </a:r>
          </a:p>
        </p:txBody>
      </p:sp>
      <p:pic>
        <p:nvPicPr>
          <p:cNvPr id="268" name="Image 0" descr="Image 0"/>
          <p:cNvPicPr>
            <a:picLocks noChangeAspect="1"/>
          </p:cNvPicPr>
          <p:nvPr/>
        </p:nvPicPr>
        <p:blipFill>
          <a:blip r:embed="rId2">
            <a:extLst/>
          </a:blip>
          <a:stretch>
            <a:fillRect/>
          </a:stretch>
        </p:blipFill>
        <p:spPr>
          <a:xfrm>
            <a:off x="758308" y="2251114"/>
            <a:ext cx="6556893" cy="682467"/>
          </a:xfrm>
          <a:prstGeom prst="rect">
            <a:avLst/>
          </a:prstGeom>
          <a:ln w="12700">
            <a:miter lim="400000"/>
          </a:ln>
        </p:spPr>
      </p:pic>
      <p:sp>
        <p:nvSpPr>
          <p:cNvPr id="269" name="Text 2"/>
          <p:cNvSpPr txBox="1"/>
          <p:nvPr/>
        </p:nvSpPr>
        <p:spPr>
          <a:xfrm>
            <a:off x="928925" y="3104197"/>
            <a:ext cx="2592116" cy="27317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b="1" sz="1700">
                <a:solidFill>
                  <a:srgbClr val="384653"/>
                </a:solidFill>
                <a:latin typeface="Barlow Bold"/>
                <a:ea typeface="Barlow Bold"/>
                <a:cs typeface="Barlow Bold"/>
                <a:sym typeface="Barlow Bold"/>
              </a:defRPr>
            </a:lvl1pPr>
          </a:lstStyle>
          <a:p>
            <a:pPr/>
            <a:r>
              <a:t>Develop Central Platform</a:t>
            </a:r>
          </a:p>
        </p:txBody>
      </p:sp>
      <p:sp>
        <p:nvSpPr>
          <p:cNvPr id="270" name="Text 3"/>
          <p:cNvSpPr txBox="1"/>
          <p:nvPr/>
        </p:nvSpPr>
        <p:spPr>
          <a:xfrm>
            <a:off x="928925" y="3487103"/>
            <a:ext cx="6215660" cy="5180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defRPr sz="1300">
                <a:solidFill>
                  <a:srgbClr val="384653"/>
                </a:solidFill>
                <a:latin typeface="Montserrat"/>
                <a:ea typeface="Montserrat"/>
                <a:cs typeface="Montserrat"/>
                <a:sym typeface="Montserrat"/>
              </a:defRPr>
            </a:lvl1pPr>
          </a:lstStyle>
          <a:p>
            <a:pPr/>
            <a:r>
              <a:t>Launch a dedicated web and mobile application for reporting lost items, cross-referencing found item logs, and facilitating secure item claims.</a:t>
            </a:r>
          </a:p>
        </p:txBody>
      </p:sp>
      <p:pic>
        <p:nvPicPr>
          <p:cNvPr id="271" name="Image 1" descr="Image 1"/>
          <p:cNvPicPr>
            <a:picLocks noChangeAspect="1"/>
          </p:cNvPicPr>
          <p:nvPr/>
        </p:nvPicPr>
        <p:blipFill>
          <a:blip r:embed="rId3">
            <a:extLst/>
          </a:blip>
          <a:stretch>
            <a:fillRect/>
          </a:stretch>
        </p:blipFill>
        <p:spPr>
          <a:xfrm>
            <a:off x="7315200" y="2251114"/>
            <a:ext cx="6556892" cy="682467"/>
          </a:xfrm>
          <a:prstGeom prst="rect">
            <a:avLst/>
          </a:prstGeom>
          <a:ln w="12700">
            <a:miter lim="400000"/>
          </a:ln>
        </p:spPr>
      </p:pic>
      <p:sp>
        <p:nvSpPr>
          <p:cNvPr id="272" name="Text 4"/>
          <p:cNvSpPr txBox="1"/>
          <p:nvPr/>
        </p:nvSpPr>
        <p:spPr>
          <a:xfrm>
            <a:off x="7485816" y="3104197"/>
            <a:ext cx="3739823" cy="27317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b="1" sz="1700">
                <a:solidFill>
                  <a:srgbClr val="384653"/>
                </a:solidFill>
                <a:latin typeface="Barlow Bold"/>
                <a:ea typeface="Barlow Bold"/>
                <a:cs typeface="Barlow Bold"/>
                <a:sym typeface="Barlow Bold"/>
              </a:defRPr>
            </a:lvl1pPr>
          </a:lstStyle>
          <a:p>
            <a:pPr/>
            <a:r>
              <a:t>Assign Dedicated Staff &amp; Volunteers</a:t>
            </a:r>
          </a:p>
        </p:txBody>
      </p:sp>
      <p:sp>
        <p:nvSpPr>
          <p:cNvPr id="273" name="Text 5"/>
          <p:cNvSpPr txBox="1"/>
          <p:nvPr/>
        </p:nvSpPr>
        <p:spPr>
          <a:xfrm>
            <a:off x="7485816" y="3487103"/>
            <a:ext cx="6215659" cy="5180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defRPr sz="1300">
                <a:solidFill>
                  <a:srgbClr val="384653"/>
                </a:solidFill>
                <a:latin typeface="Montserrat"/>
                <a:ea typeface="Montserrat"/>
                <a:cs typeface="Montserrat"/>
                <a:sym typeface="Montserrat"/>
              </a:defRPr>
            </a:lvl1pPr>
          </a:lstStyle>
          <a:p>
            <a:pPr/>
            <a:r>
              <a:t>Designate a Student Affairs coordinator for oversight and recruit a team of reliable student volunteers for daily intake, logging, and distribution tasks.</a:t>
            </a:r>
          </a:p>
        </p:txBody>
      </p:sp>
      <p:pic>
        <p:nvPicPr>
          <p:cNvPr id="274" name="Image 2" descr="Image 2"/>
          <p:cNvPicPr>
            <a:picLocks noChangeAspect="1"/>
          </p:cNvPicPr>
          <p:nvPr/>
        </p:nvPicPr>
        <p:blipFill>
          <a:blip r:embed="rId4">
            <a:extLst/>
          </a:blip>
          <a:stretch>
            <a:fillRect/>
          </a:stretch>
        </p:blipFill>
        <p:spPr>
          <a:xfrm>
            <a:off x="758308" y="4476393"/>
            <a:ext cx="6556893" cy="682467"/>
          </a:xfrm>
          <a:prstGeom prst="rect">
            <a:avLst/>
          </a:prstGeom>
          <a:ln w="12700">
            <a:miter lim="400000"/>
          </a:ln>
        </p:spPr>
      </p:pic>
      <p:sp>
        <p:nvSpPr>
          <p:cNvPr id="275" name="Text 6"/>
          <p:cNvSpPr txBox="1"/>
          <p:nvPr/>
        </p:nvSpPr>
        <p:spPr>
          <a:xfrm>
            <a:off x="928926" y="5329475"/>
            <a:ext cx="2915649" cy="27317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b="1" sz="1700">
                <a:solidFill>
                  <a:srgbClr val="384653"/>
                </a:solidFill>
                <a:latin typeface="Barlow Bold"/>
                <a:ea typeface="Barlow Bold"/>
                <a:cs typeface="Barlow Bold"/>
                <a:sym typeface="Barlow Bold"/>
              </a:defRPr>
            </a:lvl1pPr>
          </a:lstStyle>
          <a:p>
            <a:pPr/>
            <a:r>
              <a:t>Implement Collection Points</a:t>
            </a:r>
          </a:p>
        </p:txBody>
      </p:sp>
      <p:sp>
        <p:nvSpPr>
          <p:cNvPr id="276" name="Text 7"/>
          <p:cNvSpPr txBox="1"/>
          <p:nvPr/>
        </p:nvSpPr>
        <p:spPr>
          <a:xfrm>
            <a:off x="928925" y="5712381"/>
            <a:ext cx="6215660" cy="5180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defRPr sz="1300">
                <a:solidFill>
                  <a:srgbClr val="384653"/>
                </a:solidFill>
                <a:latin typeface="Montserrat"/>
                <a:ea typeface="Montserrat"/>
                <a:cs typeface="Montserrat"/>
                <a:sym typeface="Montserrat"/>
              </a:defRPr>
            </a:lvl1pPr>
          </a:lstStyle>
          <a:p>
            <a:pPr/>
            <a:r>
              <a:t>Install standardized, clearly marked collection boxes in high-traffic areas (e.g., library, student union, main lecture halls) for easy item drop-off.</a:t>
            </a:r>
          </a:p>
        </p:txBody>
      </p:sp>
      <p:pic>
        <p:nvPicPr>
          <p:cNvPr id="277" name="Image 3" descr="Image 3"/>
          <p:cNvPicPr>
            <a:picLocks noChangeAspect="1"/>
          </p:cNvPicPr>
          <p:nvPr/>
        </p:nvPicPr>
        <p:blipFill>
          <a:blip r:embed="rId5">
            <a:extLst/>
          </a:blip>
          <a:stretch>
            <a:fillRect/>
          </a:stretch>
        </p:blipFill>
        <p:spPr>
          <a:xfrm>
            <a:off x="7315200" y="4476393"/>
            <a:ext cx="6556892" cy="682467"/>
          </a:xfrm>
          <a:prstGeom prst="rect">
            <a:avLst/>
          </a:prstGeom>
          <a:ln w="12700">
            <a:miter lim="400000"/>
          </a:ln>
        </p:spPr>
      </p:pic>
      <p:sp>
        <p:nvSpPr>
          <p:cNvPr id="278" name="Text 8"/>
          <p:cNvSpPr txBox="1"/>
          <p:nvPr/>
        </p:nvSpPr>
        <p:spPr>
          <a:xfrm>
            <a:off x="7485816" y="5329475"/>
            <a:ext cx="3299694" cy="27317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b="1" sz="1700">
                <a:solidFill>
                  <a:srgbClr val="384653"/>
                </a:solidFill>
                <a:latin typeface="Barlow Bold"/>
                <a:ea typeface="Barlow Bold"/>
                <a:cs typeface="Barlow Bold"/>
                <a:sym typeface="Barlow Bold"/>
              </a:defRPr>
            </a:lvl1pPr>
          </a:lstStyle>
          <a:p>
            <a:pPr/>
            <a:r>
              <a:t>Ensure Regular Communication</a:t>
            </a:r>
          </a:p>
        </p:txBody>
      </p:sp>
      <p:sp>
        <p:nvSpPr>
          <p:cNvPr id="279" name="Text 9"/>
          <p:cNvSpPr txBox="1"/>
          <p:nvPr/>
        </p:nvSpPr>
        <p:spPr>
          <a:xfrm>
            <a:off x="7485816" y="5712381"/>
            <a:ext cx="6215659" cy="5180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defRPr sz="1300">
                <a:solidFill>
                  <a:srgbClr val="384653"/>
                </a:solidFill>
                <a:latin typeface="Montserrat"/>
                <a:ea typeface="Montserrat"/>
                <a:cs typeface="Montserrat"/>
                <a:sym typeface="Montserrat"/>
              </a:defRPr>
            </a:lvl1pPr>
          </a:lstStyle>
          <a:p>
            <a:pPr/>
            <a:r>
              <a:t>Establish automated alerts (email/SMS) to notify users of status changes, successful matches, and final claim deadlines, ensuring timely recovery.</a:t>
            </a:r>
          </a:p>
        </p:txBody>
      </p:sp>
      <p:sp>
        <p:nvSpPr>
          <p:cNvPr id="280" name="Shape 10"/>
          <p:cNvSpPr/>
          <p:nvPr/>
        </p:nvSpPr>
        <p:spPr>
          <a:xfrm>
            <a:off x="758308" y="6620708"/>
            <a:ext cx="13113784" cy="997745"/>
          </a:xfrm>
          <a:prstGeom prst="roundRect">
            <a:avLst>
              <a:gd name="adj" fmla="val 25651"/>
            </a:avLst>
          </a:prstGeom>
          <a:solidFill>
            <a:srgbClr val="BEDFF3"/>
          </a:solidFill>
          <a:ln w="12700">
            <a:miter lim="400000"/>
          </a:ln>
        </p:spPr>
        <p:txBody>
          <a:bodyPr lIns="45719" rIns="45719"/>
          <a:lstStyle/>
          <a:p>
            <a:pPr/>
          </a:p>
        </p:txBody>
      </p:sp>
      <p:pic>
        <p:nvPicPr>
          <p:cNvPr id="281" name="Image 4" descr="Image 4"/>
          <p:cNvPicPr>
            <a:picLocks noChangeAspect="1"/>
          </p:cNvPicPr>
          <p:nvPr/>
        </p:nvPicPr>
        <p:blipFill>
          <a:blip r:embed="rId6">
            <a:extLst/>
          </a:blip>
          <a:stretch>
            <a:fillRect/>
          </a:stretch>
        </p:blipFill>
        <p:spPr>
          <a:xfrm>
            <a:off x="928925" y="6875144"/>
            <a:ext cx="213242" cy="170618"/>
          </a:xfrm>
          <a:prstGeom prst="rect">
            <a:avLst/>
          </a:prstGeom>
          <a:ln w="12700">
            <a:miter lim="400000"/>
          </a:ln>
        </p:spPr>
      </p:pic>
      <p:sp>
        <p:nvSpPr>
          <p:cNvPr id="282" name="Text 11"/>
          <p:cNvSpPr txBox="1"/>
          <p:nvPr/>
        </p:nvSpPr>
        <p:spPr>
          <a:xfrm>
            <a:off x="1312783" y="6833948"/>
            <a:ext cx="12388692" cy="2513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defRPr sz="1300">
                <a:latin typeface="Montserrat"/>
                <a:ea typeface="Montserrat"/>
                <a:cs typeface="Montserrat"/>
                <a:sym typeface="Montserrat"/>
              </a:defRPr>
            </a:lvl1pPr>
          </a:lstStyle>
          <a:p>
            <a:pPr/>
            <a:r>
              <a:t>Phasing in these recommendations over the next semester will allow time for testing, training, and integration into existing campus safety protocols.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Text 0"/>
          <p:cNvSpPr txBox="1"/>
          <p:nvPr/>
        </p:nvSpPr>
        <p:spPr>
          <a:xfrm>
            <a:off x="758308" y="564593"/>
            <a:ext cx="9178914" cy="4867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900"/>
              </a:lnSpc>
              <a:defRPr b="1" sz="3100">
                <a:solidFill>
                  <a:srgbClr val="2E3C4E"/>
                </a:solidFill>
                <a:latin typeface="Barlow Bold"/>
                <a:ea typeface="Barlow Bold"/>
                <a:cs typeface="Barlow Bold"/>
                <a:sym typeface="Barlow Bold"/>
              </a:defRPr>
            </a:lvl1pPr>
          </a:lstStyle>
          <a:p>
            <a:pPr/>
            <a:r>
              <a:t>Final Note: Building a Better Campus Experience</a:t>
            </a:r>
          </a:p>
        </p:txBody>
      </p:sp>
      <p:sp>
        <p:nvSpPr>
          <p:cNvPr id="285" name="Text 1"/>
          <p:cNvSpPr txBox="1"/>
          <p:nvPr/>
        </p:nvSpPr>
        <p:spPr>
          <a:xfrm>
            <a:off x="758308" y="1366718"/>
            <a:ext cx="13113784" cy="46939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900"/>
              </a:lnSpc>
              <a:defRPr sz="1200">
                <a:solidFill>
                  <a:srgbClr val="384653"/>
                </a:solidFill>
                <a:latin typeface="Montserrat"/>
                <a:ea typeface="Montserrat"/>
                <a:cs typeface="Montserrat"/>
                <a:sym typeface="Montserrat"/>
              </a:defRPr>
            </a:lvl1pPr>
          </a:lstStyle>
          <a:p>
            <a:pPr/>
            <a:r>
              <a:t>The integration of an organized, digital Lost &amp; Found system is a small investment with a significant return. It directly addresses a source of student anxiety and contributes to a perception of an organized, caring administration.</a:t>
            </a:r>
          </a:p>
        </p:txBody>
      </p:sp>
      <p:sp>
        <p:nvSpPr>
          <p:cNvPr id="286" name="Shape 2"/>
          <p:cNvSpPr/>
          <p:nvPr/>
        </p:nvSpPr>
        <p:spPr>
          <a:xfrm>
            <a:off x="758308" y="2193250"/>
            <a:ext cx="3784284" cy="1754982"/>
          </a:xfrm>
          <a:prstGeom prst="roundRect">
            <a:avLst>
              <a:gd name="adj" fmla="val 4168"/>
            </a:avLst>
          </a:prstGeom>
          <a:solidFill>
            <a:srgbClr val="FFFFFF"/>
          </a:solidFill>
          <a:ln w="15240">
            <a:solidFill>
              <a:srgbClr val="BACFDD"/>
            </a:solidFill>
          </a:ln>
        </p:spPr>
        <p:txBody>
          <a:bodyPr lIns="45719" rIns="45719"/>
          <a:lstStyle/>
          <a:p>
            <a:pPr/>
          </a:p>
        </p:txBody>
      </p:sp>
      <p:pic>
        <p:nvPicPr>
          <p:cNvPr id="287" name="Image 0" descr="Image 0"/>
          <p:cNvPicPr>
            <a:picLocks noChangeAspect="1"/>
          </p:cNvPicPr>
          <p:nvPr/>
        </p:nvPicPr>
        <p:blipFill>
          <a:blip r:embed="rId2">
            <a:extLst/>
          </a:blip>
          <a:stretch>
            <a:fillRect/>
          </a:stretch>
        </p:blipFill>
        <p:spPr>
          <a:xfrm>
            <a:off x="743068" y="2193250"/>
            <a:ext cx="60961" cy="1754982"/>
          </a:xfrm>
          <a:prstGeom prst="rect">
            <a:avLst/>
          </a:prstGeom>
          <a:ln w="12700">
            <a:miter lim="400000"/>
          </a:ln>
        </p:spPr>
      </p:pic>
      <p:sp>
        <p:nvSpPr>
          <p:cNvPr id="288" name="Text 3"/>
          <p:cNvSpPr txBox="1"/>
          <p:nvPr/>
        </p:nvSpPr>
        <p:spPr>
          <a:xfrm>
            <a:off x="970835" y="2360056"/>
            <a:ext cx="3505772" cy="2862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300"/>
              </a:lnSpc>
              <a:defRPr b="1">
                <a:solidFill>
                  <a:srgbClr val="384653"/>
                </a:solidFill>
                <a:latin typeface="Barlow Bold"/>
                <a:ea typeface="Barlow Bold"/>
                <a:cs typeface="Barlow Bold"/>
                <a:sym typeface="Barlow Bold"/>
              </a:defRPr>
            </a:lvl1pPr>
          </a:lstStyle>
          <a:p>
            <a:pPr/>
            <a:r>
              <a:t>Enhanced Student Convenience</a:t>
            </a:r>
          </a:p>
        </p:txBody>
      </p:sp>
      <p:sp>
        <p:nvSpPr>
          <p:cNvPr id="289" name="Text 4"/>
          <p:cNvSpPr txBox="1"/>
          <p:nvPr/>
        </p:nvSpPr>
        <p:spPr>
          <a:xfrm>
            <a:off x="970836" y="2810828"/>
            <a:ext cx="3404949" cy="70776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900"/>
              </a:lnSpc>
              <a:defRPr sz="1100">
                <a:solidFill>
                  <a:srgbClr val="384653"/>
                </a:solidFill>
                <a:latin typeface="Montserrat"/>
                <a:ea typeface="Montserrat"/>
                <a:cs typeface="Montserrat"/>
                <a:sym typeface="Montserrat"/>
              </a:defRPr>
            </a:lvl1pPr>
          </a:lstStyle>
          <a:p>
            <a:pPr/>
            <a:r>
              <a:t>Students can quickly report and track items without navigating multiple offices, saving valuable time and reducing stress during the academic year.</a:t>
            </a:r>
          </a:p>
        </p:txBody>
      </p:sp>
      <p:sp>
        <p:nvSpPr>
          <p:cNvPr id="290" name="Shape 5"/>
          <p:cNvSpPr/>
          <p:nvPr/>
        </p:nvSpPr>
        <p:spPr>
          <a:xfrm>
            <a:off x="4694158" y="2193250"/>
            <a:ext cx="3784402" cy="1754982"/>
          </a:xfrm>
          <a:prstGeom prst="roundRect">
            <a:avLst>
              <a:gd name="adj" fmla="val 4168"/>
            </a:avLst>
          </a:prstGeom>
          <a:solidFill>
            <a:srgbClr val="FFFFFF"/>
          </a:solidFill>
          <a:ln w="15240">
            <a:solidFill>
              <a:srgbClr val="BACFDD"/>
            </a:solidFill>
          </a:ln>
        </p:spPr>
        <p:txBody>
          <a:bodyPr lIns="45719" rIns="45719"/>
          <a:lstStyle/>
          <a:p>
            <a:pPr/>
          </a:p>
        </p:txBody>
      </p:sp>
      <p:pic>
        <p:nvPicPr>
          <p:cNvPr id="291" name="Image 1" descr="Image 1"/>
          <p:cNvPicPr>
            <a:picLocks noChangeAspect="1"/>
          </p:cNvPicPr>
          <p:nvPr/>
        </p:nvPicPr>
        <p:blipFill>
          <a:blip r:embed="rId2">
            <a:extLst/>
          </a:blip>
          <a:stretch>
            <a:fillRect/>
          </a:stretch>
        </p:blipFill>
        <p:spPr>
          <a:xfrm>
            <a:off x="4678917" y="2193250"/>
            <a:ext cx="60961" cy="1754982"/>
          </a:xfrm>
          <a:prstGeom prst="rect">
            <a:avLst/>
          </a:prstGeom>
          <a:ln w="12700">
            <a:miter lim="400000"/>
          </a:ln>
        </p:spPr>
      </p:pic>
      <p:sp>
        <p:nvSpPr>
          <p:cNvPr id="292" name="Text 6"/>
          <p:cNvSpPr txBox="1"/>
          <p:nvPr/>
        </p:nvSpPr>
        <p:spPr>
          <a:xfrm>
            <a:off x="4906684" y="2360056"/>
            <a:ext cx="2668056" cy="2862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300"/>
              </a:lnSpc>
              <a:defRPr b="1">
                <a:solidFill>
                  <a:srgbClr val="384653"/>
                </a:solidFill>
                <a:latin typeface="Barlow Bold"/>
                <a:ea typeface="Barlow Bold"/>
                <a:cs typeface="Barlow Bold"/>
                <a:sym typeface="Barlow Bold"/>
              </a:defRPr>
            </a:lvl1pPr>
          </a:lstStyle>
          <a:p>
            <a:pPr/>
            <a:r>
              <a:t>Increased Campus Trust</a:t>
            </a:r>
          </a:p>
        </p:txBody>
      </p:sp>
      <p:sp>
        <p:nvSpPr>
          <p:cNvPr id="293" name="Text 7"/>
          <p:cNvSpPr txBox="1"/>
          <p:nvPr/>
        </p:nvSpPr>
        <p:spPr>
          <a:xfrm>
            <a:off x="4906684" y="2810828"/>
            <a:ext cx="3405069" cy="70776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900"/>
              </a:lnSpc>
              <a:defRPr sz="1100">
                <a:solidFill>
                  <a:srgbClr val="384653"/>
                </a:solidFill>
                <a:latin typeface="Montserrat"/>
                <a:ea typeface="Montserrat"/>
                <a:cs typeface="Montserrat"/>
                <a:sym typeface="Montserrat"/>
              </a:defRPr>
            </a:lvl1pPr>
          </a:lstStyle>
          <a:p>
            <a:pPr/>
            <a:r>
              <a:t>High recovery rates and process transparency will improve student confidence in campus services and foster a culture of accountability and helpfulness.</a:t>
            </a:r>
          </a:p>
        </p:txBody>
      </p:sp>
      <p:sp>
        <p:nvSpPr>
          <p:cNvPr id="294" name="Shape 8"/>
          <p:cNvSpPr/>
          <p:nvPr/>
        </p:nvSpPr>
        <p:spPr>
          <a:xfrm>
            <a:off x="758308" y="4099797"/>
            <a:ext cx="3784284" cy="1754982"/>
          </a:xfrm>
          <a:prstGeom prst="roundRect">
            <a:avLst>
              <a:gd name="adj" fmla="val 4168"/>
            </a:avLst>
          </a:prstGeom>
          <a:solidFill>
            <a:srgbClr val="FFFFFF"/>
          </a:solidFill>
          <a:ln w="15240">
            <a:solidFill>
              <a:srgbClr val="BACFDD"/>
            </a:solidFill>
          </a:ln>
        </p:spPr>
        <p:txBody>
          <a:bodyPr lIns="45719" rIns="45719"/>
          <a:lstStyle/>
          <a:p>
            <a:pPr/>
          </a:p>
        </p:txBody>
      </p:sp>
      <p:pic>
        <p:nvPicPr>
          <p:cNvPr id="295" name="Image 2" descr="Image 2"/>
          <p:cNvPicPr>
            <a:picLocks noChangeAspect="1"/>
          </p:cNvPicPr>
          <p:nvPr/>
        </p:nvPicPr>
        <p:blipFill>
          <a:blip r:embed="rId2">
            <a:extLst/>
          </a:blip>
          <a:stretch>
            <a:fillRect/>
          </a:stretch>
        </p:blipFill>
        <p:spPr>
          <a:xfrm>
            <a:off x="743068" y="4099797"/>
            <a:ext cx="60961" cy="1754982"/>
          </a:xfrm>
          <a:prstGeom prst="rect">
            <a:avLst/>
          </a:prstGeom>
          <a:ln w="12700">
            <a:miter lim="400000"/>
          </a:ln>
        </p:spPr>
      </p:pic>
      <p:sp>
        <p:nvSpPr>
          <p:cNvPr id="296" name="Text 9"/>
          <p:cNvSpPr txBox="1"/>
          <p:nvPr/>
        </p:nvSpPr>
        <p:spPr>
          <a:xfrm>
            <a:off x="970835" y="4266605"/>
            <a:ext cx="2913064" cy="2862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300"/>
              </a:lnSpc>
              <a:defRPr b="1">
                <a:solidFill>
                  <a:srgbClr val="384653"/>
                </a:solidFill>
                <a:latin typeface="Barlow Bold"/>
                <a:ea typeface="Barlow Bold"/>
                <a:cs typeface="Barlow Bold"/>
                <a:sym typeface="Barlow Bold"/>
              </a:defRPr>
            </a:lvl1pPr>
          </a:lstStyle>
          <a:p>
            <a:pPr/>
            <a:r>
              <a:t>Operational Accountability</a:t>
            </a:r>
          </a:p>
        </p:txBody>
      </p:sp>
      <p:sp>
        <p:nvSpPr>
          <p:cNvPr id="297" name="Text 10"/>
          <p:cNvSpPr txBox="1"/>
          <p:nvPr/>
        </p:nvSpPr>
        <p:spPr>
          <a:xfrm>
            <a:off x="970836" y="4717374"/>
            <a:ext cx="3404949" cy="94907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900"/>
              </a:lnSpc>
              <a:defRPr sz="1100">
                <a:solidFill>
                  <a:srgbClr val="384653"/>
                </a:solidFill>
                <a:latin typeface="Montserrat"/>
                <a:ea typeface="Montserrat"/>
                <a:cs typeface="Montserrat"/>
                <a:sym typeface="Montserrat"/>
              </a:defRPr>
            </a:lvl1pPr>
          </a:lstStyle>
          <a:p>
            <a:pPr/>
            <a:r>
              <a:t>Centralized logging and management provide administrators with clear metrics on lost items, trends, and recovery performance, enabling continuous improvement.</a:t>
            </a:r>
          </a:p>
        </p:txBody>
      </p:sp>
      <p:pic>
        <p:nvPicPr>
          <p:cNvPr id="298" name="Image 3" descr="Image 3"/>
          <p:cNvPicPr>
            <a:picLocks noChangeAspect="1"/>
          </p:cNvPicPr>
          <p:nvPr/>
        </p:nvPicPr>
        <p:blipFill>
          <a:blip r:embed="rId3">
            <a:extLst/>
          </a:blip>
          <a:stretch>
            <a:fillRect/>
          </a:stretch>
        </p:blipFill>
        <p:spPr>
          <a:xfrm>
            <a:off x="8856226" y="2193250"/>
            <a:ext cx="4018718" cy="4018718"/>
          </a:xfrm>
          <a:prstGeom prst="rect">
            <a:avLst/>
          </a:prstGeom>
          <a:ln w="12700">
            <a:miter lim="400000"/>
          </a:ln>
        </p:spPr>
      </p:pic>
      <p:sp>
        <p:nvSpPr>
          <p:cNvPr id="299" name="Text 11"/>
          <p:cNvSpPr txBox="1"/>
          <p:nvPr/>
        </p:nvSpPr>
        <p:spPr>
          <a:xfrm>
            <a:off x="9083634" y="6382582"/>
            <a:ext cx="4796077" cy="46647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900"/>
              </a:lnSpc>
              <a:defRPr sz="1100">
                <a:solidFill>
                  <a:srgbClr val="384653"/>
                </a:solidFill>
                <a:latin typeface="Montserrat"/>
                <a:ea typeface="Montserrat"/>
                <a:cs typeface="Montserrat"/>
                <a:sym typeface="Montserrat"/>
              </a:defRPr>
            </a:lvl1pPr>
          </a:lstStyle>
          <a:p>
            <a:pPr/>
            <a:r>
              <a:t>An organized Lost &amp; Found system will improve student convenience, trust, and accountability at NITJ.</a:t>
            </a:r>
          </a:p>
        </p:txBody>
      </p:sp>
      <p:sp>
        <p:nvSpPr>
          <p:cNvPr id="300" name="Shape 12"/>
          <p:cNvSpPr/>
          <p:nvPr/>
        </p:nvSpPr>
        <p:spPr>
          <a:xfrm>
            <a:off x="8856226" y="6382582"/>
            <a:ext cx="15241" cy="485300"/>
          </a:xfrm>
          <a:prstGeom prst="rect">
            <a:avLst/>
          </a:prstGeom>
          <a:solidFill>
            <a:srgbClr val="75BAE6"/>
          </a:solidFill>
          <a:ln w="12700">
            <a:miter lim="400000"/>
          </a:ln>
        </p:spPr>
        <p:txBody>
          <a:bodyPr lIns="45719" rIns="45719"/>
          <a:lstStyle/>
          <a:p>
            <a:pPr/>
          </a:p>
        </p:txBody>
      </p:sp>
      <p:sp>
        <p:nvSpPr>
          <p:cNvPr id="301" name="Text 13"/>
          <p:cNvSpPr txBox="1"/>
          <p:nvPr/>
        </p:nvSpPr>
        <p:spPr>
          <a:xfrm>
            <a:off x="758308" y="7265907"/>
            <a:ext cx="13656055" cy="38798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100"/>
              </a:lnSpc>
              <a:defRPr b="1" sz="2500">
                <a:solidFill>
                  <a:srgbClr val="2E3C4E"/>
                </a:solidFill>
                <a:latin typeface="Barlow Bold"/>
                <a:ea typeface="Barlow Bold"/>
                <a:cs typeface="Barlow Bold"/>
                <a:sym typeface="Barlow Bold"/>
              </a:defRPr>
            </a:lvl1pPr>
          </a:lstStyle>
          <a:p>
            <a:pPr/>
            <a:r>
              <a:t>We look forward to partnering with NITJ administration to make this vital upgrade a reality.</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6" name="Image 0" descr="Image 0"/>
          <p:cNvPicPr>
            <a:picLocks noChangeAspect="1"/>
          </p:cNvPicPr>
          <p:nvPr/>
        </p:nvPicPr>
        <p:blipFill>
          <a:blip r:embed="rId2">
            <a:extLst/>
          </a:blip>
          <a:stretch>
            <a:fillRect/>
          </a:stretch>
        </p:blipFill>
        <p:spPr>
          <a:xfrm>
            <a:off x="8869680" y="0"/>
            <a:ext cx="5760721" cy="8229600"/>
          </a:xfrm>
          <a:prstGeom prst="rect">
            <a:avLst/>
          </a:prstGeom>
          <a:ln w="12700">
            <a:miter lim="400000"/>
          </a:ln>
        </p:spPr>
      </p:pic>
      <p:sp>
        <p:nvSpPr>
          <p:cNvPr id="127" name="Text 0"/>
          <p:cNvSpPr txBox="1"/>
          <p:nvPr/>
        </p:nvSpPr>
        <p:spPr>
          <a:xfrm>
            <a:off x="758308" y="2902743"/>
            <a:ext cx="2901307" cy="61175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900"/>
              </a:lnSpc>
              <a:defRPr b="1" sz="3900">
                <a:solidFill>
                  <a:srgbClr val="2E3C4E"/>
                </a:solidFill>
                <a:latin typeface="Barlow Bold"/>
                <a:ea typeface="Barlow Bold"/>
                <a:cs typeface="Barlow Bold"/>
                <a:sym typeface="Barlow Bold"/>
              </a:defRPr>
            </a:lvl1pPr>
          </a:lstStyle>
          <a:p>
            <a:pPr/>
            <a:r>
              <a:t>Introduction</a:t>
            </a:r>
          </a:p>
        </p:txBody>
      </p:sp>
      <p:sp>
        <p:nvSpPr>
          <p:cNvPr id="128" name="Text 1"/>
          <p:cNvSpPr txBox="1"/>
          <p:nvPr/>
        </p:nvSpPr>
        <p:spPr>
          <a:xfrm>
            <a:off x="758309" y="3810594"/>
            <a:ext cx="7627381" cy="144297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300"/>
              </a:lnSpc>
              <a:defRPr sz="1400">
                <a:solidFill>
                  <a:srgbClr val="384653"/>
                </a:solidFill>
                <a:latin typeface="Montserrat"/>
                <a:ea typeface="Montserrat"/>
                <a:cs typeface="Montserrat"/>
                <a:sym typeface="Montserrat"/>
              </a:defRPr>
            </a:pPr>
            <a:r>
              <a:t>The purpose of this analysis is to identify patterns in lost-and-found incidents using two primary sources: structured student surveys (n = 100 responses) and college lost-item logs from the past academic year. </a:t>
            </a:r>
          </a:p>
          <a:p>
            <a:pPr>
              <a:lnSpc>
                <a:spcPts val="2300"/>
              </a:lnSpc>
              <a:defRPr sz="1400">
                <a:solidFill>
                  <a:srgbClr val="384653"/>
                </a:solidFill>
                <a:latin typeface="Montserrat"/>
                <a:ea typeface="Montserrat"/>
                <a:cs typeface="Montserrat"/>
                <a:sym typeface="Montserrat"/>
              </a:defRPr>
            </a:pPr>
            <a:r>
              <a:t>Our goal: translate data into operational recommendations that reduce loss incidence, increase recovery rates, and evaluate the feasibility of a centralized reporting system.</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Text 0"/>
          <p:cNvSpPr txBox="1"/>
          <p:nvPr/>
        </p:nvSpPr>
        <p:spPr>
          <a:xfrm>
            <a:off x="513397" y="353019"/>
            <a:ext cx="1682888" cy="411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300"/>
              </a:lnSpc>
              <a:defRPr b="1" sz="2600">
                <a:solidFill>
                  <a:srgbClr val="2E3C4E"/>
                </a:solidFill>
                <a:latin typeface="Barlow Bold"/>
                <a:ea typeface="Barlow Bold"/>
                <a:cs typeface="Barlow Bold"/>
                <a:sym typeface="Barlow Bold"/>
              </a:defRPr>
            </a:lvl1pPr>
          </a:lstStyle>
          <a:p>
            <a:pPr/>
            <a:r>
              <a:t>Objectives</a:t>
            </a:r>
          </a:p>
        </p:txBody>
      </p:sp>
      <p:pic>
        <p:nvPicPr>
          <p:cNvPr id="131" name="Image 0" descr="Image 0"/>
          <p:cNvPicPr>
            <a:picLocks noChangeAspect="1"/>
          </p:cNvPicPr>
          <p:nvPr/>
        </p:nvPicPr>
        <p:blipFill>
          <a:blip r:embed="rId2">
            <a:extLst/>
          </a:blip>
          <a:srcRect l="0" t="7705" r="0" b="0"/>
          <a:stretch>
            <a:fillRect/>
          </a:stretch>
        </p:blipFill>
        <p:spPr>
          <a:xfrm>
            <a:off x="1499033" y="910966"/>
            <a:ext cx="4259506" cy="3931285"/>
          </a:xfrm>
          <a:prstGeom prst="rect">
            <a:avLst/>
          </a:prstGeom>
          <a:ln w="12700">
            <a:miter lim="400000"/>
          </a:ln>
        </p:spPr>
      </p:pic>
      <p:sp>
        <p:nvSpPr>
          <p:cNvPr id="132" name="Text 1"/>
          <p:cNvSpPr txBox="1"/>
          <p:nvPr/>
        </p:nvSpPr>
        <p:spPr>
          <a:xfrm>
            <a:off x="306168" y="4986554"/>
            <a:ext cx="2334178" cy="2005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600"/>
              </a:lnSpc>
              <a:defRPr b="1" sz="1300">
                <a:solidFill>
                  <a:srgbClr val="2E3C4E"/>
                </a:solidFill>
                <a:latin typeface="Barlow Bold"/>
                <a:ea typeface="Barlow Bold"/>
                <a:cs typeface="Barlow Bold"/>
                <a:sym typeface="Barlow Bold"/>
              </a:defRPr>
            </a:lvl1pPr>
          </a:lstStyle>
          <a:p>
            <a:pPr/>
            <a:r>
              <a:t>Primary questions we answer</a:t>
            </a:r>
          </a:p>
        </p:txBody>
      </p:sp>
      <p:sp>
        <p:nvSpPr>
          <p:cNvPr id="133" name="Text 2"/>
          <p:cNvSpPr txBox="1"/>
          <p:nvPr/>
        </p:nvSpPr>
        <p:spPr>
          <a:xfrm>
            <a:off x="306168" y="5326002"/>
            <a:ext cx="4397686" cy="20345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1600"/>
              </a:lnSpc>
              <a:buSzPct val="100000"/>
              <a:buChar char="•"/>
              <a:defRPr sz="1400">
                <a:solidFill>
                  <a:srgbClr val="384653"/>
                </a:solidFill>
                <a:latin typeface="Montserrat"/>
                <a:ea typeface="Montserrat"/>
                <a:cs typeface="Montserrat"/>
                <a:sym typeface="Montserrat"/>
              </a:defRPr>
            </a:lvl1pPr>
          </a:lstStyle>
          <a:p>
            <a:pPr/>
            <a:r>
              <a:t>How often do students lose items and which items?</a:t>
            </a:r>
          </a:p>
        </p:txBody>
      </p:sp>
      <p:sp>
        <p:nvSpPr>
          <p:cNvPr id="134" name="Text 3"/>
          <p:cNvSpPr txBox="1"/>
          <p:nvPr/>
        </p:nvSpPr>
        <p:spPr>
          <a:xfrm>
            <a:off x="306168" y="5576152"/>
            <a:ext cx="5415609" cy="20345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1600"/>
              </a:lnSpc>
              <a:buSzPct val="100000"/>
              <a:buChar char="•"/>
              <a:defRPr sz="1400">
                <a:solidFill>
                  <a:srgbClr val="384653"/>
                </a:solidFill>
                <a:latin typeface="Montserrat"/>
                <a:ea typeface="Montserrat"/>
                <a:cs typeface="Montserrat"/>
                <a:sym typeface="Montserrat"/>
              </a:defRPr>
            </a:lvl1pPr>
          </a:lstStyle>
          <a:p>
            <a:pPr/>
            <a:r>
              <a:t>What campus areas and departments report the most incidents?</a:t>
            </a:r>
          </a:p>
        </p:txBody>
      </p:sp>
      <p:sp>
        <p:nvSpPr>
          <p:cNvPr id="135" name="Text 4"/>
          <p:cNvSpPr txBox="1"/>
          <p:nvPr/>
        </p:nvSpPr>
        <p:spPr>
          <a:xfrm>
            <a:off x="306168" y="5826302"/>
            <a:ext cx="3919762" cy="20345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1600"/>
              </a:lnSpc>
              <a:buSzPct val="100000"/>
              <a:buChar char="•"/>
              <a:defRPr sz="1400">
                <a:solidFill>
                  <a:srgbClr val="384653"/>
                </a:solidFill>
                <a:latin typeface="Montserrat"/>
                <a:ea typeface="Montserrat"/>
                <a:cs typeface="Montserrat"/>
                <a:sym typeface="Montserrat"/>
              </a:defRPr>
            </a:lvl1pPr>
          </a:lstStyle>
          <a:p>
            <a:pPr/>
            <a:r>
              <a:t>How effective are current recovery practices?</a:t>
            </a:r>
          </a:p>
        </p:txBody>
      </p:sp>
      <p:sp>
        <p:nvSpPr>
          <p:cNvPr id="136" name="Text 5"/>
          <p:cNvSpPr txBox="1"/>
          <p:nvPr/>
        </p:nvSpPr>
        <p:spPr>
          <a:xfrm>
            <a:off x="306168" y="6076452"/>
            <a:ext cx="4086539" cy="40665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342900" indent="-342900">
              <a:lnSpc>
                <a:spcPts val="1600"/>
              </a:lnSpc>
              <a:buSzPct val="100000"/>
              <a:buChar char="•"/>
              <a:defRPr sz="1400">
                <a:solidFill>
                  <a:srgbClr val="384653"/>
                </a:solidFill>
                <a:latin typeface="Montserrat"/>
                <a:ea typeface="Montserrat"/>
                <a:cs typeface="Montserrat"/>
                <a:sym typeface="Montserrat"/>
              </a:defRPr>
            </a:lvl1pPr>
          </a:lstStyle>
          <a:p>
            <a:pPr/>
            <a:r>
              <a:t>Is a centralized digital + physical system justified?</a:t>
            </a:r>
          </a:p>
        </p:txBody>
      </p:sp>
      <p:pic>
        <p:nvPicPr>
          <p:cNvPr id="137" name="Image 1" descr="Image 1"/>
          <p:cNvPicPr>
            <a:picLocks noChangeAspect="1"/>
          </p:cNvPicPr>
          <p:nvPr/>
        </p:nvPicPr>
        <p:blipFill>
          <a:blip r:embed="rId3">
            <a:extLst/>
          </a:blip>
          <a:stretch>
            <a:fillRect/>
          </a:stretch>
        </p:blipFill>
        <p:spPr>
          <a:xfrm>
            <a:off x="8644512" y="941727"/>
            <a:ext cx="3900525" cy="3900524"/>
          </a:xfrm>
          <a:prstGeom prst="rect">
            <a:avLst/>
          </a:prstGeom>
          <a:ln w="12700">
            <a:miter lim="400000"/>
          </a:ln>
        </p:spPr>
      </p:pic>
      <p:sp>
        <p:nvSpPr>
          <p:cNvPr id="138" name="Text 6"/>
          <p:cNvSpPr txBox="1"/>
          <p:nvPr/>
        </p:nvSpPr>
        <p:spPr>
          <a:xfrm>
            <a:off x="7272157" y="4986554"/>
            <a:ext cx="1361152" cy="2005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600"/>
              </a:lnSpc>
              <a:defRPr b="1" sz="1300">
                <a:solidFill>
                  <a:srgbClr val="2E3C4E"/>
                </a:solidFill>
                <a:latin typeface="Barlow Bold"/>
                <a:ea typeface="Barlow Bold"/>
                <a:cs typeface="Barlow Bold"/>
                <a:sym typeface="Barlow Bold"/>
              </a:defRPr>
            </a:lvl1pPr>
          </a:lstStyle>
          <a:p>
            <a:pPr/>
            <a:r>
              <a:t>Decision support</a:t>
            </a:r>
          </a:p>
        </p:txBody>
      </p:sp>
      <p:sp>
        <p:nvSpPr>
          <p:cNvPr id="139" name="Text 7"/>
          <p:cNvSpPr txBox="1"/>
          <p:nvPr/>
        </p:nvSpPr>
        <p:spPr>
          <a:xfrm>
            <a:off x="7272157" y="5326002"/>
            <a:ext cx="6645235" cy="647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400">
                <a:solidFill>
                  <a:srgbClr val="384653"/>
                </a:solidFill>
                <a:latin typeface="Montserrat"/>
                <a:ea typeface="Montserrat"/>
                <a:cs typeface="Montserrat"/>
                <a:sym typeface="Montserrat"/>
              </a:defRPr>
            </a:lvl1pPr>
          </a:lstStyle>
          <a:p>
            <a:pPr/>
            <a:r>
              <a:t>Provide data-driven recommendations for policy changes, staffing, signage, and a low-cost digital reporting tool that integrates with campus safety and student affairs workflows.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1" name="Image 0" descr="Image 0"/>
          <p:cNvPicPr>
            <a:picLocks noChangeAspect="1"/>
          </p:cNvPicPr>
          <p:nvPr/>
        </p:nvPicPr>
        <p:blipFill>
          <a:blip r:embed="rId2">
            <a:extLst/>
          </a:blip>
          <a:stretch>
            <a:fillRect/>
          </a:stretch>
        </p:blipFill>
        <p:spPr>
          <a:xfrm>
            <a:off x="0" y="0"/>
            <a:ext cx="14630400" cy="2488169"/>
          </a:xfrm>
          <a:prstGeom prst="rect">
            <a:avLst/>
          </a:prstGeom>
          <a:ln w="12700">
            <a:miter lim="400000"/>
          </a:ln>
        </p:spPr>
      </p:pic>
      <p:sp>
        <p:nvSpPr>
          <p:cNvPr id="142" name="Text 0"/>
          <p:cNvSpPr txBox="1"/>
          <p:nvPr/>
        </p:nvSpPr>
        <p:spPr>
          <a:xfrm>
            <a:off x="758308" y="3814047"/>
            <a:ext cx="6232489" cy="61175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900"/>
              </a:lnSpc>
              <a:defRPr b="1" sz="3900">
                <a:solidFill>
                  <a:srgbClr val="2E3C4E"/>
                </a:solidFill>
                <a:latin typeface="Barlow Bold"/>
                <a:ea typeface="Barlow Bold"/>
                <a:cs typeface="Barlow Bold"/>
                <a:sym typeface="Barlow Bold"/>
              </a:defRPr>
            </a:lvl1pPr>
          </a:lstStyle>
          <a:p>
            <a:pPr/>
            <a:r>
              <a:t>Why This Problem Matters</a:t>
            </a:r>
          </a:p>
        </p:txBody>
      </p:sp>
      <p:sp>
        <p:nvSpPr>
          <p:cNvPr id="143" name="Shape 1"/>
          <p:cNvSpPr/>
          <p:nvPr/>
        </p:nvSpPr>
        <p:spPr>
          <a:xfrm>
            <a:off x="758308" y="4721900"/>
            <a:ext cx="4244818" cy="2063235"/>
          </a:xfrm>
          <a:prstGeom prst="roundRect">
            <a:avLst>
              <a:gd name="adj" fmla="val 5318"/>
            </a:avLst>
          </a:prstGeom>
          <a:solidFill>
            <a:srgbClr val="FFFFFF"/>
          </a:solidFill>
          <a:ln w="22860">
            <a:solidFill>
              <a:srgbClr val="BACFDD"/>
            </a:solidFill>
          </a:ln>
        </p:spPr>
        <p:txBody>
          <a:bodyPr lIns="45719" rIns="45719"/>
          <a:lstStyle/>
          <a:p>
            <a:pPr/>
          </a:p>
        </p:txBody>
      </p:sp>
      <p:pic>
        <p:nvPicPr>
          <p:cNvPr id="144" name="Image 1" descr="Image 1"/>
          <p:cNvPicPr>
            <a:picLocks noChangeAspect="1"/>
          </p:cNvPicPr>
          <p:nvPr/>
        </p:nvPicPr>
        <p:blipFill>
          <a:blip r:embed="rId3">
            <a:extLst/>
          </a:blip>
          <a:stretch>
            <a:fillRect/>
          </a:stretch>
        </p:blipFill>
        <p:spPr>
          <a:xfrm>
            <a:off x="735449" y="4721900"/>
            <a:ext cx="91441" cy="2063235"/>
          </a:xfrm>
          <a:prstGeom prst="rect">
            <a:avLst/>
          </a:prstGeom>
          <a:ln w="12700">
            <a:miter lim="400000"/>
          </a:ln>
        </p:spPr>
      </p:pic>
      <p:sp>
        <p:nvSpPr>
          <p:cNvPr id="145" name="Text 2"/>
          <p:cNvSpPr txBox="1"/>
          <p:nvPr/>
        </p:nvSpPr>
        <p:spPr>
          <a:xfrm>
            <a:off x="1039297" y="4934306"/>
            <a:ext cx="2193355" cy="29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b="1" sz="1900">
                <a:solidFill>
                  <a:srgbClr val="384653"/>
                </a:solidFill>
                <a:latin typeface="Barlow Bold"/>
                <a:ea typeface="Barlow Bold"/>
                <a:cs typeface="Barlow Bold"/>
                <a:sym typeface="Barlow Bold"/>
              </a:defRPr>
            </a:lvl1pPr>
          </a:lstStyle>
          <a:p>
            <a:pPr/>
            <a:r>
              <a:t>Student Well-being</a:t>
            </a:r>
          </a:p>
        </p:txBody>
      </p:sp>
      <p:sp>
        <p:nvSpPr>
          <p:cNvPr id="146" name="Text 3"/>
          <p:cNvSpPr txBox="1"/>
          <p:nvPr/>
        </p:nvSpPr>
        <p:spPr>
          <a:xfrm>
            <a:off x="1039297" y="5359717"/>
            <a:ext cx="3751422" cy="8587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300"/>
              </a:lnSpc>
              <a:defRPr sz="1400">
                <a:solidFill>
                  <a:srgbClr val="384653"/>
                </a:solidFill>
                <a:latin typeface="Montserrat"/>
                <a:ea typeface="Montserrat"/>
                <a:cs typeface="Montserrat"/>
                <a:sym typeface="Montserrat"/>
              </a:defRPr>
            </a:lvl1pPr>
          </a:lstStyle>
          <a:p>
            <a:pPr/>
            <a:r>
              <a:t>Frequent losses create anxiety, missed deadlines (lost IDs, notes), and administrative burden for students and staff.</a:t>
            </a:r>
          </a:p>
        </p:txBody>
      </p:sp>
      <p:sp>
        <p:nvSpPr>
          <p:cNvPr id="147" name="Shape 4"/>
          <p:cNvSpPr/>
          <p:nvPr/>
        </p:nvSpPr>
        <p:spPr>
          <a:xfrm>
            <a:off x="5192672" y="4721900"/>
            <a:ext cx="4244937" cy="2063235"/>
          </a:xfrm>
          <a:prstGeom prst="roundRect">
            <a:avLst>
              <a:gd name="adj" fmla="val 5318"/>
            </a:avLst>
          </a:prstGeom>
          <a:solidFill>
            <a:srgbClr val="FFFFFF"/>
          </a:solidFill>
          <a:ln w="22860">
            <a:solidFill>
              <a:srgbClr val="BACFDD"/>
            </a:solidFill>
          </a:ln>
        </p:spPr>
        <p:txBody>
          <a:bodyPr lIns="45719" rIns="45719"/>
          <a:lstStyle/>
          <a:p>
            <a:pPr/>
          </a:p>
        </p:txBody>
      </p:sp>
      <p:pic>
        <p:nvPicPr>
          <p:cNvPr id="148" name="Image 2" descr="Image 2"/>
          <p:cNvPicPr>
            <a:picLocks noChangeAspect="1"/>
          </p:cNvPicPr>
          <p:nvPr/>
        </p:nvPicPr>
        <p:blipFill>
          <a:blip r:embed="rId3">
            <a:extLst/>
          </a:blip>
          <a:stretch>
            <a:fillRect/>
          </a:stretch>
        </p:blipFill>
        <p:spPr>
          <a:xfrm>
            <a:off x="5169813" y="4721900"/>
            <a:ext cx="91441" cy="2063235"/>
          </a:xfrm>
          <a:prstGeom prst="rect">
            <a:avLst/>
          </a:prstGeom>
          <a:ln w="12700">
            <a:miter lim="400000"/>
          </a:ln>
        </p:spPr>
      </p:pic>
      <p:sp>
        <p:nvSpPr>
          <p:cNvPr id="149" name="Text 5"/>
          <p:cNvSpPr txBox="1"/>
          <p:nvPr/>
        </p:nvSpPr>
        <p:spPr>
          <a:xfrm>
            <a:off x="5473660" y="4934306"/>
            <a:ext cx="2748180" cy="29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b="1" sz="1900">
                <a:solidFill>
                  <a:srgbClr val="384653"/>
                </a:solidFill>
                <a:latin typeface="Barlow Bold"/>
                <a:ea typeface="Barlow Bold"/>
                <a:cs typeface="Barlow Bold"/>
                <a:sym typeface="Barlow Bold"/>
              </a:defRPr>
            </a:lvl1pPr>
          </a:lstStyle>
          <a:p>
            <a:pPr/>
            <a:r>
              <a:t>Operational Inefficiency</a:t>
            </a:r>
          </a:p>
        </p:txBody>
      </p:sp>
      <p:sp>
        <p:nvSpPr>
          <p:cNvPr id="150" name="Text 6"/>
          <p:cNvSpPr txBox="1"/>
          <p:nvPr/>
        </p:nvSpPr>
        <p:spPr>
          <a:xfrm>
            <a:off x="5473660" y="5359717"/>
            <a:ext cx="3751541" cy="8587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300"/>
              </a:lnSpc>
              <a:defRPr sz="1400">
                <a:solidFill>
                  <a:srgbClr val="384653"/>
                </a:solidFill>
                <a:latin typeface="Montserrat"/>
                <a:ea typeface="Montserrat"/>
                <a:cs typeface="Montserrat"/>
                <a:sym typeface="Montserrat"/>
              </a:defRPr>
            </a:lvl1pPr>
          </a:lstStyle>
          <a:p>
            <a:pPr/>
            <a:r>
              <a:t>Decentralized handling leads to duplicate efforts, lost records, and low visibility into recoverable items.</a:t>
            </a:r>
          </a:p>
        </p:txBody>
      </p:sp>
      <p:sp>
        <p:nvSpPr>
          <p:cNvPr id="151" name="Shape 7"/>
          <p:cNvSpPr/>
          <p:nvPr/>
        </p:nvSpPr>
        <p:spPr>
          <a:xfrm>
            <a:off x="9627155" y="4721900"/>
            <a:ext cx="4244817" cy="2063235"/>
          </a:xfrm>
          <a:prstGeom prst="roundRect">
            <a:avLst>
              <a:gd name="adj" fmla="val 5318"/>
            </a:avLst>
          </a:prstGeom>
          <a:solidFill>
            <a:srgbClr val="FFFFFF"/>
          </a:solidFill>
          <a:ln w="22860">
            <a:solidFill>
              <a:srgbClr val="BACFDD"/>
            </a:solidFill>
          </a:ln>
        </p:spPr>
        <p:txBody>
          <a:bodyPr lIns="45719" rIns="45719"/>
          <a:lstStyle/>
          <a:p>
            <a:pPr/>
          </a:p>
        </p:txBody>
      </p:sp>
      <p:pic>
        <p:nvPicPr>
          <p:cNvPr id="152" name="Image 3" descr="Image 3"/>
          <p:cNvPicPr>
            <a:picLocks noChangeAspect="1"/>
          </p:cNvPicPr>
          <p:nvPr/>
        </p:nvPicPr>
        <p:blipFill>
          <a:blip r:embed="rId3">
            <a:extLst/>
          </a:blip>
          <a:stretch>
            <a:fillRect/>
          </a:stretch>
        </p:blipFill>
        <p:spPr>
          <a:xfrm>
            <a:off x="9604295" y="4721900"/>
            <a:ext cx="91441" cy="2063235"/>
          </a:xfrm>
          <a:prstGeom prst="rect">
            <a:avLst/>
          </a:prstGeom>
          <a:ln w="12700">
            <a:miter lim="400000"/>
          </a:ln>
        </p:spPr>
      </p:pic>
      <p:sp>
        <p:nvSpPr>
          <p:cNvPr id="153" name="Text 8"/>
          <p:cNvSpPr txBox="1"/>
          <p:nvPr/>
        </p:nvSpPr>
        <p:spPr>
          <a:xfrm>
            <a:off x="9908143" y="4934306"/>
            <a:ext cx="2698931" cy="29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b="1" sz="1900">
                <a:solidFill>
                  <a:srgbClr val="384653"/>
                </a:solidFill>
                <a:latin typeface="Barlow Bold"/>
                <a:ea typeface="Barlow Bold"/>
                <a:cs typeface="Barlow Bold"/>
                <a:sym typeface="Barlow Bold"/>
              </a:defRPr>
            </a:lvl1pPr>
          </a:lstStyle>
          <a:p>
            <a:pPr/>
            <a:r>
              <a:t>Safety &amp; Accountability</a:t>
            </a:r>
          </a:p>
        </p:txBody>
      </p:sp>
      <p:sp>
        <p:nvSpPr>
          <p:cNvPr id="154" name="Text 9"/>
          <p:cNvSpPr txBox="1"/>
          <p:nvPr/>
        </p:nvSpPr>
        <p:spPr>
          <a:xfrm>
            <a:off x="9908143" y="5359717"/>
            <a:ext cx="3751422" cy="8587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300"/>
              </a:lnSpc>
              <a:defRPr sz="1400">
                <a:solidFill>
                  <a:srgbClr val="384653"/>
                </a:solidFill>
                <a:latin typeface="Montserrat"/>
                <a:ea typeface="Montserrat"/>
                <a:cs typeface="Montserrat"/>
                <a:sym typeface="Montserrat"/>
              </a:defRPr>
            </a:lvl1pPr>
          </a:lstStyle>
          <a:p>
            <a:pPr/>
            <a:r>
              <a:t>Untracked personal electronics and ID cards present security and privacy risks; a documented chain-of-custody is absent.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Text 0"/>
          <p:cNvSpPr txBox="1"/>
          <p:nvPr/>
        </p:nvSpPr>
        <p:spPr>
          <a:xfrm>
            <a:off x="758308" y="677584"/>
            <a:ext cx="6520354" cy="4504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600"/>
              </a:lnSpc>
              <a:defRPr b="1" sz="2900">
                <a:solidFill>
                  <a:srgbClr val="2E3C4E"/>
                </a:solidFill>
                <a:latin typeface="Barlow Bold"/>
                <a:ea typeface="Barlow Bold"/>
                <a:cs typeface="Barlow Bold"/>
                <a:sym typeface="Barlow Bold"/>
              </a:defRPr>
            </a:lvl1pPr>
          </a:lstStyle>
          <a:p>
            <a:pPr/>
            <a:r>
              <a:t>Findings — Student Loss Experience</a:t>
            </a:r>
          </a:p>
        </p:txBody>
      </p:sp>
      <p:pic>
        <p:nvPicPr>
          <p:cNvPr id="157" name="Image 0" descr="Image 0"/>
          <p:cNvPicPr>
            <a:picLocks noChangeAspect="1"/>
          </p:cNvPicPr>
          <p:nvPr/>
        </p:nvPicPr>
        <p:blipFill>
          <a:blip r:embed="rId2">
            <a:extLst/>
          </a:blip>
          <a:stretch>
            <a:fillRect/>
          </a:stretch>
        </p:blipFill>
        <p:spPr>
          <a:xfrm>
            <a:off x="1937877" y="1383010"/>
            <a:ext cx="7476141" cy="4055377"/>
          </a:xfrm>
          <a:prstGeom prst="rect">
            <a:avLst/>
          </a:prstGeom>
          <a:ln w="12700">
            <a:miter lim="400000"/>
          </a:ln>
        </p:spPr>
      </p:pic>
      <p:sp>
        <p:nvSpPr>
          <p:cNvPr id="158" name="Shape 1"/>
          <p:cNvSpPr/>
          <p:nvPr/>
        </p:nvSpPr>
        <p:spPr>
          <a:xfrm>
            <a:off x="5076920" y="5693350"/>
            <a:ext cx="142162" cy="142162"/>
          </a:xfrm>
          <a:prstGeom prst="roundRect">
            <a:avLst>
              <a:gd name="adj" fmla="val 12864"/>
            </a:avLst>
          </a:prstGeom>
          <a:solidFill>
            <a:srgbClr val="0C2C41"/>
          </a:solidFill>
          <a:ln w="12700">
            <a:miter lim="400000"/>
          </a:ln>
        </p:spPr>
        <p:txBody>
          <a:bodyPr lIns="45719" rIns="45719"/>
          <a:lstStyle/>
          <a:p>
            <a:pPr/>
          </a:p>
        </p:txBody>
      </p:sp>
      <p:sp>
        <p:nvSpPr>
          <p:cNvPr id="159" name="Text 2"/>
          <p:cNvSpPr txBox="1"/>
          <p:nvPr/>
        </p:nvSpPr>
        <p:spPr>
          <a:xfrm>
            <a:off x="5280040" y="5693350"/>
            <a:ext cx="240600" cy="14388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100"/>
              </a:lnSpc>
              <a:defRPr sz="1100">
                <a:solidFill>
                  <a:srgbClr val="384653"/>
                </a:solidFill>
                <a:latin typeface="Montserrat"/>
                <a:ea typeface="Montserrat"/>
                <a:cs typeface="Montserrat"/>
                <a:sym typeface="Montserrat"/>
              </a:defRPr>
            </a:lvl1pPr>
          </a:lstStyle>
          <a:p>
            <a:pPr/>
            <a:r>
              <a:t>Yes</a:t>
            </a:r>
          </a:p>
        </p:txBody>
      </p:sp>
      <p:sp>
        <p:nvSpPr>
          <p:cNvPr id="160" name="Shape 3"/>
          <p:cNvSpPr/>
          <p:nvPr/>
        </p:nvSpPr>
        <p:spPr>
          <a:xfrm>
            <a:off x="5669256" y="5693350"/>
            <a:ext cx="142162" cy="142162"/>
          </a:xfrm>
          <a:prstGeom prst="roundRect">
            <a:avLst>
              <a:gd name="adj" fmla="val 12864"/>
            </a:avLst>
          </a:prstGeom>
          <a:solidFill>
            <a:srgbClr val="2994D8"/>
          </a:solidFill>
          <a:ln w="12700">
            <a:miter lim="400000"/>
          </a:ln>
        </p:spPr>
        <p:txBody>
          <a:bodyPr lIns="45719" rIns="45719"/>
          <a:lstStyle/>
          <a:p>
            <a:pPr/>
          </a:p>
        </p:txBody>
      </p:sp>
      <p:sp>
        <p:nvSpPr>
          <p:cNvPr id="161" name="Text 4"/>
          <p:cNvSpPr txBox="1"/>
          <p:nvPr/>
        </p:nvSpPr>
        <p:spPr>
          <a:xfrm>
            <a:off x="5872376" y="5693350"/>
            <a:ext cx="191282" cy="14388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100"/>
              </a:lnSpc>
              <a:defRPr sz="1100">
                <a:solidFill>
                  <a:srgbClr val="384653"/>
                </a:solidFill>
                <a:latin typeface="Montserrat"/>
                <a:ea typeface="Montserrat"/>
                <a:cs typeface="Montserrat"/>
                <a:sym typeface="Montserrat"/>
              </a:defRPr>
            </a:lvl1pPr>
          </a:lstStyle>
          <a:p>
            <a:pPr/>
            <a:r>
              <a:t>No</a:t>
            </a:r>
          </a:p>
        </p:txBody>
      </p:sp>
      <p:sp>
        <p:nvSpPr>
          <p:cNvPr id="162" name="Text 5"/>
          <p:cNvSpPr txBox="1"/>
          <p:nvPr/>
        </p:nvSpPr>
        <p:spPr>
          <a:xfrm>
            <a:off x="758308" y="6461693"/>
            <a:ext cx="13113784" cy="42074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700"/>
              </a:lnSpc>
              <a:defRPr sz="1100">
                <a:solidFill>
                  <a:srgbClr val="384653"/>
                </a:solidFill>
                <a:latin typeface="Montserrat"/>
                <a:ea typeface="Montserrat"/>
                <a:cs typeface="Montserrat"/>
                <a:sym typeface="Montserrat"/>
              </a:defRPr>
            </a:lvl1pPr>
          </a:lstStyle>
          <a:p>
            <a:pPr/>
            <a:r>
              <a:t>Approximately 60% of surveyed students reported losing at least one item on campus during the past year. This high prevalence underscores the need for improved prevention and streamlined recovery processes.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Text 0"/>
          <p:cNvSpPr txBox="1"/>
          <p:nvPr/>
        </p:nvSpPr>
        <p:spPr>
          <a:xfrm>
            <a:off x="758308" y="670202"/>
            <a:ext cx="4824761" cy="4867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900"/>
              </a:lnSpc>
              <a:defRPr b="1" sz="3100">
                <a:solidFill>
                  <a:srgbClr val="2E3C4E"/>
                </a:solidFill>
                <a:latin typeface="Barlow Bold"/>
                <a:ea typeface="Barlow Bold"/>
                <a:cs typeface="Barlow Bold"/>
                <a:sym typeface="Barlow Bold"/>
              </a:defRPr>
            </a:lvl1pPr>
          </a:lstStyle>
          <a:p>
            <a:pPr/>
            <a:r>
              <a:t>Most Common Lost Items</a:t>
            </a:r>
          </a:p>
        </p:txBody>
      </p:sp>
      <p:pic>
        <p:nvPicPr>
          <p:cNvPr id="165" name="Image 0" descr="Image 0"/>
          <p:cNvPicPr>
            <a:picLocks noChangeAspect="1"/>
          </p:cNvPicPr>
          <p:nvPr/>
        </p:nvPicPr>
        <p:blipFill>
          <a:blip r:embed="rId2">
            <a:extLst/>
          </a:blip>
          <a:stretch>
            <a:fillRect/>
          </a:stretch>
        </p:blipFill>
        <p:spPr>
          <a:xfrm>
            <a:off x="758308" y="1472326"/>
            <a:ext cx="2508887" cy="1550552"/>
          </a:xfrm>
          <a:prstGeom prst="rect">
            <a:avLst/>
          </a:prstGeom>
          <a:ln w="12700">
            <a:miter lim="400000"/>
          </a:ln>
        </p:spPr>
      </p:pic>
      <p:sp>
        <p:nvSpPr>
          <p:cNvPr id="166" name="Text 1"/>
          <p:cNvSpPr txBox="1"/>
          <p:nvPr/>
        </p:nvSpPr>
        <p:spPr>
          <a:xfrm>
            <a:off x="758309" y="3174444"/>
            <a:ext cx="1233556" cy="23685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900"/>
              </a:lnSpc>
              <a:defRPr b="1" sz="1500">
                <a:solidFill>
                  <a:srgbClr val="384653"/>
                </a:solidFill>
                <a:latin typeface="Barlow Bold"/>
                <a:ea typeface="Barlow Bold"/>
                <a:cs typeface="Barlow Bold"/>
                <a:sym typeface="Barlow Bold"/>
              </a:defRPr>
            </a:lvl1pPr>
          </a:lstStyle>
          <a:p>
            <a:pPr/>
            <a:r>
              <a:t>Water Bottles</a:t>
            </a:r>
          </a:p>
        </p:txBody>
      </p:sp>
      <p:sp>
        <p:nvSpPr>
          <p:cNvPr id="167" name="Text 2"/>
          <p:cNvSpPr txBox="1"/>
          <p:nvPr/>
        </p:nvSpPr>
        <p:spPr>
          <a:xfrm>
            <a:off x="758308" y="3514843"/>
            <a:ext cx="3136227" cy="70777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900"/>
              </a:lnSpc>
              <a:defRPr sz="1100">
                <a:solidFill>
                  <a:srgbClr val="384653"/>
                </a:solidFill>
                <a:latin typeface="Montserrat"/>
                <a:ea typeface="Montserrat"/>
                <a:cs typeface="Montserrat"/>
                <a:sym typeface="Montserrat"/>
              </a:defRPr>
            </a:lvl1pPr>
          </a:lstStyle>
          <a:p>
            <a:pPr/>
            <a:r>
              <a:t>Often left in lecture halls and labs. Low monetary value but high frequency and clutter in communal spaces.</a:t>
            </a:r>
          </a:p>
        </p:txBody>
      </p:sp>
      <p:pic>
        <p:nvPicPr>
          <p:cNvPr id="168" name="Image 1" descr="Image 1"/>
          <p:cNvPicPr>
            <a:picLocks noChangeAspect="1"/>
          </p:cNvPicPr>
          <p:nvPr/>
        </p:nvPicPr>
        <p:blipFill>
          <a:blip r:embed="rId3">
            <a:extLst/>
          </a:blip>
          <a:stretch>
            <a:fillRect/>
          </a:stretch>
        </p:blipFill>
        <p:spPr>
          <a:xfrm>
            <a:off x="5866255" y="1375619"/>
            <a:ext cx="2509005" cy="1550671"/>
          </a:xfrm>
          <a:prstGeom prst="rect">
            <a:avLst/>
          </a:prstGeom>
          <a:ln w="12700">
            <a:miter lim="400000"/>
          </a:ln>
        </p:spPr>
      </p:pic>
      <p:sp>
        <p:nvSpPr>
          <p:cNvPr id="169" name="Text 3"/>
          <p:cNvSpPr txBox="1"/>
          <p:nvPr/>
        </p:nvSpPr>
        <p:spPr>
          <a:xfrm>
            <a:off x="5880070" y="2967333"/>
            <a:ext cx="796095" cy="23685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900"/>
              </a:lnSpc>
              <a:defRPr b="1" sz="1500">
                <a:solidFill>
                  <a:srgbClr val="384653"/>
                </a:solidFill>
                <a:latin typeface="Barlow Bold"/>
                <a:ea typeface="Barlow Bold"/>
                <a:cs typeface="Barlow Bold"/>
                <a:sym typeface="Barlow Bold"/>
              </a:defRPr>
            </a:lvl1pPr>
          </a:lstStyle>
          <a:p>
            <a:pPr/>
            <a:r>
              <a:t>ID Cards</a:t>
            </a:r>
          </a:p>
        </p:txBody>
      </p:sp>
      <p:sp>
        <p:nvSpPr>
          <p:cNvPr id="170" name="Text 4"/>
          <p:cNvSpPr txBox="1"/>
          <p:nvPr/>
        </p:nvSpPr>
        <p:spPr>
          <a:xfrm>
            <a:off x="5866255" y="3418255"/>
            <a:ext cx="3136345" cy="70776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900"/>
              </a:lnSpc>
              <a:defRPr sz="1100">
                <a:solidFill>
                  <a:srgbClr val="384653"/>
                </a:solidFill>
                <a:latin typeface="Montserrat"/>
                <a:ea typeface="Montserrat"/>
                <a:cs typeface="Montserrat"/>
                <a:sym typeface="Montserrat"/>
              </a:defRPr>
            </a:lvl1pPr>
          </a:lstStyle>
          <a:p>
            <a:pPr/>
            <a:r>
              <a:t>Critical: access and identity. Immediate administrative burden when lost; replacement costs and security steps required.</a:t>
            </a:r>
          </a:p>
        </p:txBody>
      </p:sp>
      <p:pic>
        <p:nvPicPr>
          <p:cNvPr id="171" name="Image 2" descr="Image 2"/>
          <p:cNvPicPr>
            <a:picLocks noChangeAspect="1"/>
          </p:cNvPicPr>
          <p:nvPr/>
        </p:nvPicPr>
        <p:blipFill>
          <a:blip r:embed="rId4">
            <a:extLst/>
          </a:blip>
          <a:stretch>
            <a:fillRect/>
          </a:stretch>
        </p:blipFill>
        <p:spPr>
          <a:xfrm>
            <a:off x="10739460" y="1251282"/>
            <a:ext cx="2508886" cy="1550552"/>
          </a:xfrm>
          <a:prstGeom prst="rect">
            <a:avLst/>
          </a:prstGeom>
          <a:ln w="12700">
            <a:miter lim="400000"/>
          </a:ln>
        </p:spPr>
      </p:pic>
      <p:sp>
        <p:nvSpPr>
          <p:cNvPr id="172" name="Text 5"/>
          <p:cNvSpPr txBox="1"/>
          <p:nvPr/>
        </p:nvSpPr>
        <p:spPr>
          <a:xfrm>
            <a:off x="10739460" y="2953399"/>
            <a:ext cx="997013" cy="23685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900"/>
              </a:lnSpc>
              <a:defRPr b="1" sz="1500">
                <a:solidFill>
                  <a:srgbClr val="384653"/>
                </a:solidFill>
                <a:latin typeface="Barlow Bold"/>
                <a:ea typeface="Barlow Bold"/>
                <a:cs typeface="Barlow Bold"/>
                <a:sym typeface="Barlow Bold"/>
              </a:defRPr>
            </a:lvl1pPr>
          </a:lstStyle>
          <a:p>
            <a:pPr/>
            <a:r>
              <a:t>Notebooks</a:t>
            </a:r>
          </a:p>
        </p:txBody>
      </p:sp>
      <p:sp>
        <p:nvSpPr>
          <p:cNvPr id="173" name="Text 6"/>
          <p:cNvSpPr txBox="1"/>
          <p:nvPr/>
        </p:nvSpPr>
        <p:spPr>
          <a:xfrm>
            <a:off x="10739460" y="3293799"/>
            <a:ext cx="3136226" cy="70776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900"/>
              </a:lnSpc>
              <a:defRPr sz="1100">
                <a:solidFill>
                  <a:srgbClr val="384653"/>
                </a:solidFill>
                <a:latin typeface="Montserrat"/>
                <a:ea typeface="Montserrat"/>
                <a:cs typeface="Montserrat"/>
                <a:sym typeface="Montserrat"/>
              </a:defRPr>
            </a:lvl1pPr>
          </a:lstStyle>
          <a:p>
            <a:pPr/>
            <a:r>
              <a:t>Academic impact—lost lecture notes and assignments. Often irrecoverable if not submitted digitally.</a:t>
            </a:r>
          </a:p>
        </p:txBody>
      </p:sp>
      <p:pic>
        <p:nvPicPr>
          <p:cNvPr id="174" name="Image 3" descr="Image 3"/>
          <p:cNvPicPr>
            <a:picLocks noChangeAspect="1"/>
          </p:cNvPicPr>
          <p:nvPr/>
        </p:nvPicPr>
        <p:blipFill>
          <a:blip r:embed="rId5">
            <a:extLst/>
          </a:blip>
          <a:stretch>
            <a:fillRect/>
          </a:stretch>
        </p:blipFill>
        <p:spPr>
          <a:xfrm>
            <a:off x="8884497" y="4815628"/>
            <a:ext cx="2509005" cy="1550671"/>
          </a:xfrm>
          <a:prstGeom prst="rect">
            <a:avLst/>
          </a:prstGeom>
          <a:ln w="12700">
            <a:miter lim="400000"/>
          </a:ln>
        </p:spPr>
      </p:pic>
      <p:sp>
        <p:nvSpPr>
          <p:cNvPr id="175" name="Text 7"/>
          <p:cNvSpPr txBox="1"/>
          <p:nvPr/>
        </p:nvSpPr>
        <p:spPr>
          <a:xfrm>
            <a:off x="8884497" y="6517864"/>
            <a:ext cx="997478" cy="2368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900"/>
              </a:lnSpc>
              <a:defRPr b="1" sz="1500">
                <a:solidFill>
                  <a:srgbClr val="384653"/>
                </a:solidFill>
                <a:latin typeface="Barlow Bold"/>
                <a:ea typeface="Barlow Bold"/>
                <a:cs typeface="Barlow Bold"/>
                <a:sym typeface="Barlow Bold"/>
              </a:defRPr>
            </a:lvl1pPr>
          </a:lstStyle>
          <a:p>
            <a:pPr/>
            <a:r>
              <a:t>Pen Drives</a:t>
            </a:r>
          </a:p>
        </p:txBody>
      </p:sp>
      <p:sp>
        <p:nvSpPr>
          <p:cNvPr id="176" name="Text 8"/>
          <p:cNvSpPr txBox="1"/>
          <p:nvPr/>
        </p:nvSpPr>
        <p:spPr>
          <a:xfrm>
            <a:off x="8884497" y="6858265"/>
            <a:ext cx="3136345" cy="70776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900"/>
              </a:lnSpc>
              <a:defRPr sz="1100">
                <a:solidFill>
                  <a:srgbClr val="384653"/>
                </a:solidFill>
                <a:latin typeface="Montserrat"/>
                <a:ea typeface="Montserrat"/>
                <a:cs typeface="Montserrat"/>
                <a:sym typeface="Montserrat"/>
              </a:defRPr>
            </a:lvl1pPr>
          </a:lstStyle>
          <a:p>
            <a:pPr/>
            <a:r>
              <a:t>Contain coursework and personal data. Data-sensitivity risk if recovered by unauthorized individuals.</a:t>
            </a:r>
          </a:p>
        </p:txBody>
      </p:sp>
      <p:pic>
        <p:nvPicPr>
          <p:cNvPr id="177" name="Image 4" descr="Image 4"/>
          <p:cNvPicPr>
            <a:picLocks noChangeAspect="1"/>
          </p:cNvPicPr>
          <p:nvPr/>
        </p:nvPicPr>
        <p:blipFill>
          <a:blip r:embed="rId6">
            <a:extLst/>
          </a:blip>
          <a:stretch>
            <a:fillRect/>
          </a:stretch>
        </p:blipFill>
        <p:spPr>
          <a:xfrm>
            <a:off x="2954941" y="4921807"/>
            <a:ext cx="2508886" cy="1550552"/>
          </a:xfrm>
          <a:prstGeom prst="rect">
            <a:avLst/>
          </a:prstGeom>
          <a:ln w="12700">
            <a:miter lim="400000"/>
          </a:ln>
        </p:spPr>
      </p:pic>
      <p:sp>
        <p:nvSpPr>
          <p:cNvPr id="178" name="Text 9"/>
          <p:cNvSpPr txBox="1"/>
          <p:nvPr/>
        </p:nvSpPr>
        <p:spPr>
          <a:xfrm>
            <a:off x="2954941" y="6623924"/>
            <a:ext cx="2436739" cy="23685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900"/>
              </a:lnSpc>
              <a:defRPr b="1" sz="1500">
                <a:solidFill>
                  <a:srgbClr val="384653"/>
                </a:solidFill>
                <a:latin typeface="Barlow Bold"/>
                <a:ea typeface="Barlow Bold"/>
                <a:cs typeface="Barlow Bold"/>
                <a:sym typeface="Barlow Bold"/>
              </a:defRPr>
            </a:lvl1pPr>
          </a:lstStyle>
          <a:p>
            <a:pPr/>
            <a:r>
              <a:t>Laptop Bags &amp; Electronics</a:t>
            </a:r>
          </a:p>
        </p:txBody>
      </p:sp>
      <p:sp>
        <p:nvSpPr>
          <p:cNvPr id="179" name="Text 10"/>
          <p:cNvSpPr txBox="1"/>
          <p:nvPr/>
        </p:nvSpPr>
        <p:spPr>
          <a:xfrm>
            <a:off x="2954941" y="6964324"/>
            <a:ext cx="3136226" cy="70776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900"/>
              </a:lnSpc>
              <a:defRPr sz="1100">
                <a:solidFill>
                  <a:srgbClr val="384653"/>
                </a:solidFill>
                <a:latin typeface="Montserrat"/>
                <a:ea typeface="Montserrat"/>
                <a:cs typeface="Montserrat"/>
                <a:sym typeface="Montserrat"/>
              </a:defRPr>
            </a:lvl1pPr>
          </a:lstStyle>
          <a:p>
            <a:pPr/>
            <a:r>
              <a:t>Higher value items that pose theft and data-security concerns; lower recovery probability without tracking.</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Text 0"/>
          <p:cNvSpPr txBox="1"/>
          <p:nvPr/>
        </p:nvSpPr>
        <p:spPr>
          <a:xfrm>
            <a:off x="758309" y="677584"/>
            <a:ext cx="5272305" cy="4504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600"/>
              </a:lnSpc>
              <a:defRPr b="1" sz="2900">
                <a:solidFill>
                  <a:srgbClr val="2E3C4E"/>
                </a:solidFill>
                <a:latin typeface="Barlow Bold"/>
                <a:ea typeface="Barlow Bold"/>
                <a:cs typeface="Barlow Bold"/>
                <a:sym typeface="Barlow Bold"/>
              </a:defRPr>
            </a:lvl1pPr>
          </a:lstStyle>
          <a:p>
            <a:pPr/>
            <a:r>
              <a:t>Loss Incidents by Department</a:t>
            </a:r>
          </a:p>
        </p:txBody>
      </p:sp>
      <p:sp>
        <p:nvSpPr>
          <p:cNvPr id="182" name="Text 1"/>
          <p:cNvSpPr txBox="1"/>
          <p:nvPr/>
        </p:nvSpPr>
        <p:spPr>
          <a:xfrm>
            <a:off x="758308" y="7097197"/>
            <a:ext cx="13113784" cy="42074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700"/>
              </a:lnSpc>
              <a:defRPr sz="1100">
                <a:solidFill>
                  <a:srgbClr val="384653"/>
                </a:solidFill>
                <a:latin typeface="Montserrat"/>
                <a:ea typeface="Montserrat"/>
                <a:cs typeface="Montserrat"/>
                <a:sym typeface="Montserrat"/>
              </a:defRPr>
            </a:lvl1pPr>
          </a:lstStyle>
          <a:p>
            <a:pPr/>
            <a:r>
              <a:t>Engineering and computing departments report the highest number of incidents—likely related to larger class sizes, shared labs, and portable electronics usage. Targeted interventions in these areas can yield high impact.</a:t>
            </a:r>
          </a:p>
        </p:txBody>
      </p:sp>
      <p:pic>
        <p:nvPicPr>
          <p:cNvPr id="183" name="Image" descr="Image"/>
          <p:cNvPicPr>
            <a:picLocks noChangeAspect="1"/>
          </p:cNvPicPr>
          <p:nvPr/>
        </p:nvPicPr>
        <p:blipFill>
          <a:blip r:embed="rId2">
            <a:extLst/>
          </a:blip>
          <a:stretch>
            <a:fillRect/>
          </a:stretch>
        </p:blipFill>
        <p:spPr>
          <a:xfrm>
            <a:off x="2375379" y="1265281"/>
            <a:ext cx="10799006" cy="569903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Text 0"/>
          <p:cNvSpPr txBox="1"/>
          <p:nvPr/>
        </p:nvSpPr>
        <p:spPr>
          <a:xfrm>
            <a:off x="394929" y="271581"/>
            <a:ext cx="2879007" cy="31241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defRPr b="1" sz="2000">
                <a:solidFill>
                  <a:srgbClr val="2E3C4E"/>
                </a:solidFill>
                <a:latin typeface="Barlow Bold"/>
                <a:ea typeface="Barlow Bold"/>
                <a:cs typeface="Barlow Bold"/>
                <a:sym typeface="Barlow Bold"/>
              </a:defRPr>
            </a:lvl1pPr>
          </a:lstStyle>
          <a:p>
            <a:pPr/>
            <a:r>
              <a:t>Recovery Success Rate</a:t>
            </a:r>
          </a:p>
        </p:txBody>
      </p:sp>
      <p:pic>
        <p:nvPicPr>
          <p:cNvPr id="186" name="Image 0" descr="Image 0"/>
          <p:cNvPicPr>
            <a:picLocks noChangeAspect="1"/>
          </p:cNvPicPr>
          <p:nvPr/>
        </p:nvPicPr>
        <p:blipFill>
          <a:blip r:embed="rId2">
            <a:extLst/>
          </a:blip>
          <a:stretch>
            <a:fillRect/>
          </a:stretch>
        </p:blipFill>
        <p:spPr>
          <a:xfrm>
            <a:off x="394929" y="855583"/>
            <a:ext cx="6320673" cy="6320672"/>
          </a:xfrm>
          <a:prstGeom prst="rect">
            <a:avLst/>
          </a:prstGeom>
          <a:ln w="12700">
            <a:miter lim="400000"/>
          </a:ln>
        </p:spPr>
      </p:pic>
      <p:pic>
        <p:nvPicPr>
          <p:cNvPr id="187" name="Image 1" descr="Image 1"/>
          <p:cNvPicPr>
            <a:picLocks noChangeAspect="1"/>
          </p:cNvPicPr>
          <p:nvPr/>
        </p:nvPicPr>
        <p:blipFill>
          <a:blip r:embed="rId3">
            <a:extLst/>
          </a:blip>
          <a:stretch>
            <a:fillRect/>
          </a:stretch>
        </p:blipFill>
        <p:spPr>
          <a:xfrm>
            <a:off x="6418399" y="1581621"/>
            <a:ext cx="6799899" cy="3678675"/>
          </a:xfrm>
          <a:prstGeom prst="rect">
            <a:avLst/>
          </a:prstGeom>
          <a:ln w="12700">
            <a:miter lim="400000"/>
          </a:ln>
        </p:spPr>
      </p:pic>
      <p:sp>
        <p:nvSpPr>
          <p:cNvPr id="188" name="Shape 1"/>
          <p:cNvSpPr/>
          <p:nvPr/>
        </p:nvSpPr>
        <p:spPr>
          <a:xfrm>
            <a:off x="3036451" y="10996493"/>
            <a:ext cx="98704" cy="98704"/>
          </a:xfrm>
          <a:prstGeom prst="roundRect">
            <a:avLst>
              <a:gd name="adj" fmla="val 18528"/>
            </a:avLst>
          </a:prstGeom>
          <a:solidFill>
            <a:srgbClr val="0C2C41"/>
          </a:solidFill>
          <a:ln w="12700">
            <a:miter lim="400000"/>
          </a:ln>
        </p:spPr>
        <p:txBody>
          <a:bodyPr lIns="45719" rIns="45719"/>
          <a:lstStyle/>
          <a:p>
            <a:pPr/>
          </a:p>
        </p:txBody>
      </p:sp>
      <p:sp>
        <p:nvSpPr>
          <p:cNvPr id="189" name="Text 2"/>
          <p:cNvSpPr txBox="1"/>
          <p:nvPr/>
        </p:nvSpPr>
        <p:spPr>
          <a:xfrm>
            <a:off x="3196114" y="10996493"/>
            <a:ext cx="442615"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700"/>
              </a:lnSpc>
              <a:defRPr sz="700">
                <a:solidFill>
                  <a:srgbClr val="384653"/>
                </a:solidFill>
                <a:latin typeface="Montserrat"/>
                <a:ea typeface="Montserrat"/>
                <a:cs typeface="Montserrat"/>
                <a:sym typeface="Montserrat"/>
              </a:defRPr>
            </a:lvl1pPr>
          </a:lstStyle>
          <a:p>
            <a:pPr/>
            <a:r>
              <a:t>Recovered</a:t>
            </a:r>
          </a:p>
        </p:txBody>
      </p:sp>
      <p:sp>
        <p:nvSpPr>
          <p:cNvPr id="190" name="Shape 3"/>
          <p:cNvSpPr/>
          <p:nvPr/>
        </p:nvSpPr>
        <p:spPr>
          <a:xfrm>
            <a:off x="3871078" y="10996493"/>
            <a:ext cx="98704" cy="98704"/>
          </a:xfrm>
          <a:prstGeom prst="roundRect">
            <a:avLst>
              <a:gd name="adj" fmla="val 18528"/>
            </a:avLst>
          </a:prstGeom>
          <a:solidFill>
            <a:srgbClr val="2994D8"/>
          </a:solidFill>
          <a:ln w="12700">
            <a:miter lim="400000"/>
          </a:ln>
        </p:spPr>
        <p:txBody>
          <a:bodyPr lIns="45719" rIns="45719"/>
          <a:lstStyle/>
          <a:p>
            <a:pPr/>
          </a:p>
        </p:txBody>
      </p:sp>
      <p:sp>
        <p:nvSpPr>
          <p:cNvPr id="191" name="Text 4"/>
          <p:cNvSpPr txBox="1"/>
          <p:nvPr/>
        </p:nvSpPr>
        <p:spPr>
          <a:xfrm>
            <a:off x="4030741" y="10996493"/>
            <a:ext cx="571061"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700"/>
              </a:lnSpc>
              <a:defRPr sz="700">
                <a:solidFill>
                  <a:srgbClr val="384653"/>
                </a:solidFill>
                <a:latin typeface="Montserrat"/>
                <a:ea typeface="Montserrat"/>
                <a:cs typeface="Montserrat"/>
                <a:sym typeface="Montserrat"/>
              </a:defRPr>
            </a:lvl1pPr>
          </a:lstStyle>
          <a:p>
            <a:pPr/>
            <a:r>
              <a:t>Not recovered</a:t>
            </a:r>
          </a:p>
        </p:txBody>
      </p:sp>
      <p:sp>
        <p:nvSpPr>
          <p:cNvPr id="192" name="Text 5"/>
          <p:cNvSpPr txBox="1"/>
          <p:nvPr/>
        </p:nvSpPr>
        <p:spPr>
          <a:xfrm>
            <a:off x="7111624" y="819502"/>
            <a:ext cx="6799899" cy="647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4">
              <a:defRPr sz="1400">
                <a:solidFill>
                  <a:srgbClr val="384653"/>
                </a:solidFill>
                <a:latin typeface="Montserrat"/>
                <a:ea typeface="Montserrat"/>
                <a:cs typeface="Montserrat"/>
                <a:sym typeface="Montserrat"/>
              </a:defRPr>
            </a:pPr>
            <a:r>
              <a:t>Only about 45% of lost items are successfully returned. Barriers include lack of a single reporting point, inconsistent logging procedures, and limited awareness of where to check. Improving intake and notification will directly increase this rate.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Text 0"/>
          <p:cNvSpPr txBox="1"/>
          <p:nvPr/>
        </p:nvSpPr>
        <p:spPr>
          <a:xfrm>
            <a:off x="758308" y="677584"/>
            <a:ext cx="5374092" cy="4504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600"/>
              </a:lnSpc>
              <a:defRPr b="1" sz="2900">
                <a:solidFill>
                  <a:srgbClr val="2E3C4E"/>
                </a:solidFill>
                <a:latin typeface="Barlow Bold"/>
                <a:ea typeface="Barlow Bold"/>
                <a:cs typeface="Barlow Bold"/>
                <a:sym typeface="Barlow Bold"/>
              </a:defRPr>
            </a:lvl1pPr>
          </a:lstStyle>
          <a:p>
            <a:pPr/>
            <a:r>
              <a:t>Monthly Trend — Peak Months</a:t>
            </a:r>
          </a:p>
        </p:txBody>
      </p:sp>
      <p:sp>
        <p:nvSpPr>
          <p:cNvPr id="195" name="Text 1"/>
          <p:cNvSpPr txBox="1"/>
          <p:nvPr/>
        </p:nvSpPr>
        <p:spPr>
          <a:xfrm>
            <a:off x="9257361" y="1598708"/>
            <a:ext cx="4766699" cy="85254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700"/>
              </a:lnSpc>
              <a:defRPr sz="1100">
                <a:solidFill>
                  <a:srgbClr val="384653"/>
                </a:solidFill>
                <a:latin typeface="Montserrat"/>
                <a:ea typeface="Montserrat"/>
                <a:cs typeface="Montserrat"/>
                <a:sym typeface="Montserrat"/>
              </a:defRPr>
            </a:lvl1pPr>
          </a:lstStyle>
          <a:p>
            <a:pPr/>
            <a:r>
              <a:t>Losses spike in September and October—coinciding with the start of the academic year, increased events, and high student movement. Proactive signage, temporary extra staffing, and orientation briefings in these months are recommended.</a:t>
            </a:r>
          </a:p>
        </p:txBody>
      </p:sp>
      <p:pic>
        <p:nvPicPr>
          <p:cNvPr id="196" name="Image" descr="Image"/>
          <p:cNvPicPr>
            <a:picLocks noChangeAspect="1"/>
          </p:cNvPicPr>
          <p:nvPr/>
        </p:nvPicPr>
        <p:blipFill>
          <a:blip r:embed="rId2">
            <a:extLst/>
          </a:blip>
          <a:stretch>
            <a:fillRect/>
          </a:stretch>
        </p:blipFill>
        <p:spPr>
          <a:xfrm>
            <a:off x="256911" y="1330506"/>
            <a:ext cx="8621813" cy="455005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000000"/>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